
<file path=[Content_Types].xml><?xml version="1.0" encoding="utf-8"?>
<Types xmlns="http://schemas.openxmlformats.org/package/2006/content-types">
  <Default Extension="vml" ContentType="application/vnd.openxmlformats-officedocument.vmlDrawing"/>
  <Default Extension="docx" ContentType="application/vnd.openxmlformats-officedocument.wordprocessingml.document"/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3"/>
  </p:sldMasterIdLst>
  <p:notesMasterIdLst>
    <p:notesMasterId r:id="rId21"/>
  </p:notesMasterIdLst>
  <p:handoutMasterIdLst>
    <p:handoutMasterId r:id="rId22"/>
  </p:handoutMasterIdLst>
  <p:sldIdLst>
    <p:sldId id="461" r:id="rId4"/>
    <p:sldId id="471" r:id="rId5"/>
    <p:sldId id="473" r:id="rId6"/>
    <p:sldId id="501" r:id="rId7"/>
    <p:sldId id="477" r:id="rId8"/>
    <p:sldId id="479" r:id="rId9"/>
    <p:sldId id="481" r:id="rId10"/>
    <p:sldId id="483" r:id="rId11"/>
    <p:sldId id="485" r:id="rId12"/>
    <p:sldId id="487" r:id="rId13"/>
    <p:sldId id="488" r:id="rId14"/>
    <p:sldId id="490" r:id="rId15"/>
    <p:sldId id="492" r:id="rId16"/>
    <p:sldId id="494" r:id="rId17"/>
    <p:sldId id="496" r:id="rId18"/>
    <p:sldId id="498" r:id="rId19"/>
    <p:sldId id="500" r:id="rId20"/>
  </p:sldIdLst>
  <p:sldSz cx="12190095" cy="6859270"/>
  <p:notesSz cx="6858000" cy="9144000"/>
  <p:custDataLst>
    <p:tags r:id="rId26"/>
  </p:custDataLst>
  <p:defaultTextStyle>
    <a:defPPr>
      <a:defRPr lang="zh-CN"/>
    </a:defPPr>
    <a:lvl1pPr algn="l" defTabSz="1209675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605155" indent="-147955" algn="l" defTabSz="1209675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1209675" indent="-295275" algn="l" defTabSz="1209675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814830" indent="-443230" algn="l" defTabSz="1209675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2419350" indent="-590550" algn="l" defTabSz="1209675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3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D96"/>
    <a:srgbClr val="A2D6D3"/>
    <a:srgbClr val="00A49F"/>
    <a:srgbClr val="33AF80"/>
    <a:srgbClr val="7ECCB0"/>
    <a:srgbClr val="009B62"/>
    <a:srgbClr val="C5E5B2"/>
    <a:srgbClr val="71BF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56" autoAdjust="0"/>
    <p:restoredTop sz="96310" autoAdjust="0"/>
  </p:normalViewPr>
  <p:slideViewPr>
    <p:cSldViewPr snapToGrid="0" showGuides="1">
      <p:cViewPr varScale="1">
        <p:scale>
          <a:sx n="111" d="100"/>
          <a:sy n="111" d="100"/>
        </p:scale>
        <p:origin x="534" y="84"/>
      </p:cViewPr>
      <p:guideLst>
        <p:guide orient="horz" pos="2238"/>
        <p:guide pos="3840"/>
      </p:guideLst>
    </p:cSldViewPr>
  </p:slideViewPr>
  <p:outlineViewPr>
    <p:cViewPr>
      <p:scale>
        <a:sx n="33" d="100"/>
        <a:sy n="33" d="100"/>
      </p:scale>
      <p:origin x="0" y="-1122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78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6" Type="http://schemas.openxmlformats.org/officeDocument/2006/relationships/tags" Target="tags/tag2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handoutMaster" Target="handoutMasters/handoutMaster1.xml"/><Relationship Id="rId21" Type="http://schemas.openxmlformats.org/officeDocument/2006/relationships/notesMaster" Target="notesMasters/notesMaster1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9B8210-D540-4CA9-A344-52188275FA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DA850A-0AA3-4CBB-B1BB-3967CB376D1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48FE-70FF-4012-95EA-8353457EE28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1940A7-8863-4CE5-A85B-4B4D87E4DBCE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内容占位符 2"/>
          <p:cNvSpPr>
            <a:spLocks noGrp="1"/>
          </p:cNvSpPr>
          <p:nvPr>
            <p:ph idx="10"/>
          </p:nvPr>
        </p:nvSpPr>
        <p:spPr>
          <a:xfrm>
            <a:off x="412039" y="634035"/>
            <a:ext cx="11337155" cy="738664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720090" algn="just" defTabSz="2955925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800" b="1" kern="200" spc="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FontTx/>
              <a:buNone/>
              <a:defRPr sz="2800" b="1"/>
            </a:lvl2pPr>
            <a:lvl3pPr marL="914400" indent="0">
              <a:buFontTx/>
              <a:buNone/>
              <a:defRPr sz="2800" b="1"/>
            </a:lvl3pPr>
            <a:lvl4pPr marL="1371600" indent="0">
              <a:buFontTx/>
              <a:buNone/>
              <a:defRPr sz="2800" b="1"/>
            </a:lvl4pPr>
            <a:lvl5pPr marL="1828800" indent="0">
              <a:buFontTx/>
              <a:buNone/>
              <a:defRPr sz="2800" b="1"/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2DDBB-0C14-44AF-9744-E182E29AD8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A97AC-133D-4790-B7AE-CBD489B065B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部分标题">
    <p:bg>
      <p:bgPr>
        <a:solidFill>
          <a:srgbClr val="009E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167753" y="179112"/>
            <a:ext cx="11844655" cy="64994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/>
          </a:p>
        </p:txBody>
      </p:sp>
      <p:sp>
        <p:nvSpPr>
          <p:cNvPr id="8" name="等腰三角形 7"/>
          <p:cNvSpPr/>
          <p:nvPr userDrawn="1"/>
        </p:nvSpPr>
        <p:spPr>
          <a:xfrm rot="10800000">
            <a:off x="5164366" y="113056"/>
            <a:ext cx="1868805" cy="795204"/>
          </a:xfrm>
          <a:prstGeom prst="triangle">
            <a:avLst/>
          </a:prstGeom>
          <a:solidFill>
            <a:srgbClr val="009E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tags" Target="../tags/tag1.xml"/><Relationship Id="rId4" Type="http://schemas.openxmlformats.org/officeDocument/2006/relationships/image" Target="../media/image2.png"/><Relationship Id="rId3" Type="http://schemas.openxmlformats.org/officeDocument/2006/relationships/image" Target="../media/image1.png"/><Relationship Id="rId2" Type="http://schemas.openxmlformats.org/officeDocument/2006/relationships/slide" Target="../slides/slid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9D9D9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 userDrawn="1"/>
        </p:nvSpPr>
        <p:spPr>
          <a:xfrm>
            <a:off x="-47625" y="-1588"/>
            <a:ext cx="12238038" cy="6861176"/>
          </a:xfrm>
          <a:prstGeom prst="rect">
            <a:avLst/>
          </a:prstGeom>
          <a:solidFill>
            <a:srgbClr val="009D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031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 b="0"/>
          </a:p>
        </p:txBody>
      </p:sp>
      <p:sp>
        <p:nvSpPr>
          <p:cNvPr id="14" name="矩形 13"/>
          <p:cNvSpPr/>
          <p:nvPr userDrawn="1"/>
        </p:nvSpPr>
        <p:spPr>
          <a:xfrm>
            <a:off x="150813" y="180975"/>
            <a:ext cx="11844337" cy="64976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031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 b="0"/>
          </a:p>
        </p:txBody>
      </p:sp>
      <p:sp>
        <p:nvSpPr>
          <p:cNvPr id="23" name="TextBox 22">
            <a:hlinkClick r:id="rId2" action="ppaction://hlinksldjump"/>
          </p:cNvPr>
          <p:cNvSpPr txBox="1"/>
          <p:nvPr userDrawn="1"/>
        </p:nvSpPr>
        <p:spPr>
          <a:xfrm>
            <a:off x="10313988" y="258763"/>
            <a:ext cx="1512887" cy="4302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121031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200" spc="300" dirty="0">
                <a:solidFill>
                  <a:srgbClr val="009D96"/>
                </a:solidFill>
                <a:latin typeface="+mn-lt"/>
                <a:ea typeface="+mn-ea"/>
              </a:rPr>
              <a:t>返回目录</a:t>
            </a:r>
            <a:endParaRPr lang="zh-CN" altLang="en-US" sz="2200" spc="300" dirty="0">
              <a:solidFill>
                <a:srgbClr val="009D96"/>
              </a:solidFill>
              <a:latin typeface="+mn-lt"/>
              <a:ea typeface="+mn-ea"/>
            </a:endParaRPr>
          </a:p>
        </p:txBody>
      </p:sp>
      <p:sp>
        <p:nvSpPr>
          <p:cNvPr id="25" name="矩形 24"/>
          <p:cNvSpPr/>
          <p:nvPr userDrawn="1"/>
        </p:nvSpPr>
        <p:spPr>
          <a:xfrm>
            <a:off x="1981200" y="323850"/>
            <a:ext cx="76200" cy="363538"/>
          </a:xfrm>
          <a:prstGeom prst="rect">
            <a:avLst/>
          </a:prstGeom>
          <a:solidFill>
            <a:srgbClr val="009D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031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 b="0"/>
          </a:p>
        </p:txBody>
      </p:sp>
      <p:sp>
        <p:nvSpPr>
          <p:cNvPr id="1033" name="文本框 34"/>
          <p:cNvSpPr txBox="1">
            <a:spLocks noChangeArrowheads="1"/>
          </p:cNvSpPr>
          <p:nvPr userDrawn="1"/>
        </p:nvSpPr>
        <p:spPr bwMode="auto">
          <a:xfrm>
            <a:off x="4564063" y="6291263"/>
            <a:ext cx="30780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09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09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09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09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000" b="0" dirty="0">
                <a:solidFill>
                  <a:srgbClr val="009D96"/>
                </a:solidFill>
              </a:rPr>
              <a:t>领</a:t>
            </a:r>
            <a:r>
              <a:rPr lang="zh-CN" altLang="en-US" sz="2000" b="0" dirty="0" smtClean="0">
                <a:solidFill>
                  <a:srgbClr val="009D96"/>
                </a:solidFill>
              </a:rPr>
              <a:t>跑中考 </a:t>
            </a:r>
            <a:r>
              <a:rPr lang="en-US" altLang="zh-CN" b="0" dirty="0">
                <a:solidFill>
                  <a:srgbClr val="009D96"/>
                </a:solidFill>
              </a:rPr>
              <a:t>·</a:t>
            </a:r>
            <a:r>
              <a:rPr lang="zh-CN" altLang="en-US" b="0" dirty="0">
                <a:solidFill>
                  <a:srgbClr val="009D96"/>
                </a:solidFill>
              </a:rPr>
              <a:t> </a:t>
            </a:r>
            <a:r>
              <a:rPr lang="zh-CN" altLang="en-US" sz="2000" b="0" dirty="0" smtClean="0">
                <a:solidFill>
                  <a:srgbClr val="009D96"/>
                </a:solidFill>
              </a:rPr>
              <a:t>数学（深圳</a:t>
            </a:r>
            <a:r>
              <a:rPr lang="en-US" altLang="zh-CN" sz="2000" b="0" dirty="0" smtClean="0">
                <a:solidFill>
                  <a:srgbClr val="009D96"/>
                </a:solidFill>
              </a:rPr>
              <a:t> </a:t>
            </a:r>
            <a:r>
              <a:rPr lang="zh-CN" altLang="en-US" sz="2000" b="0" dirty="0" smtClean="0">
                <a:solidFill>
                  <a:srgbClr val="009D96"/>
                </a:solidFill>
              </a:rPr>
              <a:t>）</a:t>
            </a:r>
            <a:endParaRPr lang="zh-CN" altLang="en-US" sz="2000" b="0" dirty="0">
              <a:solidFill>
                <a:srgbClr val="009D96"/>
              </a:solidFill>
            </a:endParaRPr>
          </a:p>
        </p:txBody>
      </p:sp>
      <p:pic>
        <p:nvPicPr>
          <p:cNvPr id="1034" name="图片 35">
            <a:hlinkClick r:id="" action="ppaction://hlinkshowjump?jump=previousslide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9325" y="325438"/>
            <a:ext cx="350838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文本框 3"/>
          <p:cNvSpPr txBox="1">
            <a:spLocks noChangeArrowheads="1"/>
          </p:cNvSpPr>
          <p:nvPr userDrawn="1"/>
        </p:nvSpPr>
        <p:spPr bwMode="auto">
          <a:xfrm>
            <a:off x="2187396" y="282291"/>
            <a:ext cx="626645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09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09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09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09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l" defTabSz="1209675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200" b="1" kern="1200" dirty="0" smtClean="0">
                <a:solidFill>
                  <a:srgbClr val="009D9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微专题</a:t>
            </a:r>
            <a:r>
              <a:rPr lang="en-US" altLang="zh-CN" sz="2200" b="1" kern="1200" dirty="0" smtClean="0">
                <a:solidFill>
                  <a:srgbClr val="009D9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1</a:t>
            </a:r>
            <a:r>
              <a:rPr lang="zh-CN" altLang="en-US" sz="2200" b="1" kern="1200" dirty="0" smtClean="0">
                <a:solidFill>
                  <a:srgbClr val="009D9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　方程（组）和不等式（组）的应用综合</a:t>
            </a:r>
            <a:endParaRPr lang="zh-CN" altLang="en-US" sz="2200" b="1" kern="1200" dirty="0" smtClean="0">
              <a:solidFill>
                <a:srgbClr val="009D96"/>
              </a:solidFill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15" name="图片 14" descr="未标题-1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72864" y="309565"/>
            <a:ext cx="1278340" cy="391765"/>
          </a:xfrm>
          <a:prstGeom prst="rect">
            <a:avLst/>
          </a:prstGeom>
        </p:spPr>
      </p:pic>
    </p:spTree>
    <p:custDataLst>
      <p:tags r:id="rId5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l" defTabSz="952500" rtl="0" fontAlgn="base">
        <a:spcBef>
          <a:spcPct val="0"/>
        </a:spcBef>
        <a:spcAft>
          <a:spcPct val="0"/>
        </a:spcAft>
        <a:defRPr sz="2800" b="1" kern="1200" spc="397">
          <a:solidFill>
            <a:srgbClr val="262626"/>
          </a:solidFill>
          <a:latin typeface="Times New Roman" panose="02020603050405020304" pitchFamily="18" charset="0"/>
          <a:ea typeface="宋体" panose="02010600030101010101" pitchFamily="2" charset="-122"/>
          <a:cs typeface="+mj-cs"/>
        </a:defRPr>
      </a:lvl1pPr>
      <a:lvl2pPr algn="l" defTabSz="952500" rtl="0" fontAlgn="base">
        <a:spcBef>
          <a:spcPct val="0"/>
        </a:spcBef>
        <a:spcAft>
          <a:spcPct val="0"/>
        </a:spcAft>
        <a:defRPr sz="2800" b="1">
          <a:solidFill>
            <a:srgbClr val="262626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l" defTabSz="952500" rtl="0" fontAlgn="base">
        <a:spcBef>
          <a:spcPct val="0"/>
        </a:spcBef>
        <a:spcAft>
          <a:spcPct val="0"/>
        </a:spcAft>
        <a:defRPr sz="2800" b="1">
          <a:solidFill>
            <a:srgbClr val="262626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l" defTabSz="952500" rtl="0" fontAlgn="base">
        <a:spcBef>
          <a:spcPct val="0"/>
        </a:spcBef>
        <a:spcAft>
          <a:spcPct val="0"/>
        </a:spcAft>
        <a:defRPr sz="2800" b="1">
          <a:solidFill>
            <a:srgbClr val="262626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l" defTabSz="952500" rtl="0" fontAlgn="base">
        <a:spcBef>
          <a:spcPct val="0"/>
        </a:spcBef>
        <a:spcAft>
          <a:spcPct val="0"/>
        </a:spcAft>
        <a:defRPr sz="2800" b="1">
          <a:solidFill>
            <a:srgbClr val="262626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l" defTabSz="952500" rtl="0" fontAlgn="base">
        <a:spcBef>
          <a:spcPct val="0"/>
        </a:spcBef>
        <a:spcAft>
          <a:spcPct val="0"/>
        </a:spcAft>
        <a:defRPr sz="2800" b="1">
          <a:solidFill>
            <a:srgbClr val="262626"/>
          </a:solidFill>
          <a:latin typeface="Times New Roman" panose="02020603050405020304" pitchFamily="18" charset="0"/>
          <a:ea typeface="宋体" panose="02010600030101010101" pitchFamily="2" charset="-122"/>
        </a:defRPr>
      </a:lvl6pPr>
      <a:lvl7pPr marL="914400" algn="l" defTabSz="952500" rtl="0" fontAlgn="base">
        <a:spcBef>
          <a:spcPct val="0"/>
        </a:spcBef>
        <a:spcAft>
          <a:spcPct val="0"/>
        </a:spcAft>
        <a:defRPr sz="2800" b="1">
          <a:solidFill>
            <a:srgbClr val="262626"/>
          </a:solidFill>
          <a:latin typeface="Times New Roman" panose="02020603050405020304" pitchFamily="18" charset="0"/>
          <a:ea typeface="宋体" panose="02010600030101010101" pitchFamily="2" charset="-122"/>
        </a:defRPr>
      </a:lvl7pPr>
      <a:lvl8pPr marL="1371600" algn="l" defTabSz="952500" rtl="0" fontAlgn="base">
        <a:spcBef>
          <a:spcPct val="0"/>
        </a:spcBef>
        <a:spcAft>
          <a:spcPct val="0"/>
        </a:spcAft>
        <a:defRPr sz="2800" b="1">
          <a:solidFill>
            <a:srgbClr val="262626"/>
          </a:solidFill>
          <a:latin typeface="Times New Roman" panose="02020603050405020304" pitchFamily="18" charset="0"/>
          <a:ea typeface="宋体" panose="02010600030101010101" pitchFamily="2" charset="-122"/>
        </a:defRPr>
      </a:lvl8pPr>
      <a:lvl9pPr marL="1828800" algn="l" defTabSz="952500" rtl="0" fontAlgn="base">
        <a:spcBef>
          <a:spcPct val="0"/>
        </a:spcBef>
        <a:spcAft>
          <a:spcPct val="0"/>
        </a:spcAft>
        <a:defRPr sz="2800" b="1">
          <a:solidFill>
            <a:srgbClr val="262626"/>
          </a:solidFill>
          <a:latin typeface="Times New Roman" panose="02020603050405020304" pitchFamily="18" charset="0"/>
          <a:ea typeface="宋体" panose="02010600030101010101" pitchFamily="2" charset="-122"/>
        </a:defRPr>
      </a:lvl9pPr>
    </p:titleStyle>
    <p:bodyStyle>
      <a:lvl1pPr marL="817880" indent="-236855" algn="l" defTabSz="952500" rtl="0" fontAlgn="base">
        <a:lnSpc>
          <a:spcPct val="150000"/>
        </a:lnSpc>
        <a:spcBef>
          <a:spcPct val="0"/>
        </a:spcBef>
        <a:spcAft>
          <a:spcPts val="1325"/>
        </a:spcAft>
        <a:buFont typeface="Arial" panose="020B0604020202020204" pitchFamily="34" charset="0"/>
        <a:defRPr sz="2800" b="1" kern="1200" spc="198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1pPr>
      <a:lvl2pPr marL="1233805" indent="-236855" algn="l" defTabSz="952500" rtl="0" fontAlgn="base">
        <a:lnSpc>
          <a:spcPct val="150000"/>
        </a:lnSpc>
        <a:spcBef>
          <a:spcPct val="0"/>
        </a:spcBef>
        <a:spcAft>
          <a:spcPts val="800"/>
        </a:spcAft>
        <a:buFont typeface="Arial" panose="020B0604020202020204" pitchFamily="34" charset="0"/>
        <a:tabLst>
          <a:tab pos="1676400" algn="l"/>
        </a:tabLst>
        <a:defRPr sz="2800" b="1" kern="1200" spc="198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2pPr>
      <a:lvl3pPr marL="1649730" indent="-236855" algn="l" defTabSz="952500" rtl="0" fontAlgn="base">
        <a:lnSpc>
          <a:spcPct val="150000"/>
        </a:lnSpc>
        <a:spcBef>
          <a:spcPct val="0"/>
        </a:spcBef>
        <a:spcAft>
          <a:spcPts val="800"/>
        </a:spcAft>
        <a:buFont typeface="Arial" panose="020B0604020202020204" pitchFamily="34" charset="0"/>
        <a:defRPr sz="2800" b="1" kern="1200" spc="198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3pPr>
      <a:lvl4pPr marL="2065655" indent="-236855" algn="l" defTabSz="952500" rtl="0" fontAlgn="base">
        <a:lnSpc>
          <a:spcPct val="150000"/>
        </a:lnSpc>
        <a:spcBef>
          <a:spcPct val="0"/>
        </a:spcBef>
        <a:spcAft>
          <a:spcPts val="400"/>
        </a:spcAft>
        <a:buFont typeface="Wingdings" panose="05000000000000000000" pitchFamily="2" charset="2"/>
        <a:defRPr sz="2800" b="1" kern="1200" spc="198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4pPr>
      <a:lvl5pPr marL="2481580" indent="-236855" algn="l" defTabSz="952500" rtl="0" fontAlgn="base">
        <a:lnSpc>
          <a:spcPct val="150000"/>
        </a:lnSpc>
        <a:spcBef>
          <a:spcPct val="0"/>
        </a:spcBef>
        <a:spcAft>
          <a:spcPts val="400"/>
        </a:spcAft>
        <a:buFont typeface="Arial" panose="020B0604020202020204" pitchFamily="34" charset="0"/>
        <a:defRPr sz="2800" b="1" kern="1200" spc="198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5pPr>
      <a:lvl6pPr marL="2620010" indent="-237490" algn="l" defTabSz="953135" rtl="0" eaLnBrk="1" latinLnBrk="0" hangingPunct="1">
        <a:lnSpc>
          <a:spcPct val="90000"/>
        </a:lnSpc>
        <a:spcBef>
          <a:spcPct val="79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96260" indent="-237490" algn="l" defTabSz="953135" rtl="0" eaLnBrk="1" latinLnBrk="0" hangingPunct="1">
        <a:lnSpc>
          <a:spcPct val="90000"/>
        </a:lnSpc>
        <a:spcBef>
          <a:spcPct val="79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73145" indent="-237490" algn="l" defTabSz="953135" rtl="0" eaLnBrk="1" latinLnBrk="0" hangingPunct="1">
        <a:lnSpc>
          <a:spcPct val="90000"/>
        </a:lnSpc>
        <a:spcBef>
          <a:spcPct val="79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49395" indent="-237490" algn="l" defTabSz="953135" rtl="0" eaLnBrk="1" latinLnBrk="0" hangingPunct="1">
        <a:lnSpc>
          <a:spcPct val="90000"/>
        </a:lnSpc>
        <a:spcBef>
          <a:spcPct val="79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5313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6250" algn="l" defTabSz="95313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3135" algn="l" defTabSz="95313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29385" algn="l" defTabSz="95313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05635" algn="l" defTabSz="95313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82520" algn="l" defTabSz="95313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58770" algn="l" defTabSz="95313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35020" algn="l" defTabSz="95313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10635" algn="l" defTabSz="95313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401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4013" cy="4352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793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2DDBB-0C14-44AF-9744-E182E29AD8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7938"/>
            <a:ext cx="41132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09013" y="635793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A97AC-133D-4790-B7AE-CBD489B065B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3.vml"/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8.emf"/><Relationship Id="rId3" Type="http://schemas.openxmlformats.org/officeDocument/2006/relationships/package" Target="../embeddings/Document5.docx"/><Relationship Id="rId2" Type="http://schemas.openxmlformats.org/officeDocument/2006/relationships/image" Target="../media/image7.emf"/><Relationship Id="rId1" Type="http://schemas.openxmlformats.org/officeDocument/2006/relationships/package" Target="../embeddings/Document4.docx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4.v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9.emf"/><Relationship Id="rId1" Type="http://schemas.openxmlformats.org/officeDocument/2006/relationships/package" Target="../embeddings/Document6.docx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5.v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10.emf"/><Relationship Id="rId2" Type="http://schemas.openxmlformats.org/officeDocument/2006/relationships/package" Target="../embeddings/Document7.docx"/><Relationship Id="rId1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1.vml"/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4.emf"/><Relationship Id="rId3" Type="http://schemas.openxmlformats.org/officeDocument/2006/relationships/package" Target="../embeddings/Document2.docx"/><Relationship Id="rId2" Type="http://schemas.openxmlformats.org/officeDocument/2006/relationships/image" Target="../media/image3.emf"/><Relationship Id="rId1" Type="http://schemas.openxmlformats.org/officeDocument/2006/relationships/package" Target="../embeddings/Document1.docx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2.v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6.emf"/><Relationship Id="rId2" Type="http://schemas.openxmlformats.org/officeDocument/2006/relationships/package" Target="../embeddings/Document3.docx"/><Relationship Id="rId1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22"/>
          <p:cNvSpPr txBox="1">
            <a:spLocks noChangeArrowheads="1"/>
          </p:cNvSpPr>
          <p:nvPr/>
        </p:nvSpPr>
        <p:spPr bwMode="auto">
          <a:xfrm>
            <a:off x="1302494" y="2360896"/>
            <a:ext cx="977703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09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09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09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09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zh-CN" altLang="en-US" sz="4400">
                <a:solidFill>
                  <a:srgbClr val="009D96"/>
                </a:solidFill>
              </a:rPr>
              <a:t>第二单元　方程（组）与不等式（组）</a:t>
            </a:r>
            <a:endParaRPr lang="zh-CN" altLang="en-US" sz="4400" dirty="0">
              <a:solidFill>
                <a:srgbClr val="009D96"/>
              </a:solidFill>
            </a:endParaRPr>
          </a:p>
        </p:txBody>
      </p:sp>
      <p:sp>
        <p:nvSpPr>
          <p:cNvPr id="15" name="文本框 23"/>
          <p:cNvSpPr txBox="1">
            <a:spLocks noChangeArrowheads="1"/>
          </p:cNvSpPr>
          <p:nvPr/>
        </p:nvSpPr>
        <p:spPr bwMode="auto">
          <a:xfrm>
            <a:off x="1676332" y="3391625"/>
            <a:ext cx="90300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09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09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09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09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zh-CN" altLang="en-US" sz="3200" b="0" dirty="0"/>
              <a:t>微专题</a:t>
            </a:r>
            <a:r>
              <a:rPr lang="en-US" altLang="zh-CN" sz="3200" b="0" dirty="0"/>
              <a:t>1</a:t>
            </a:r>
            <a:r>
              <a:rPr lang="zh-CN" altLang="en-US" sz="3200" b="0" dirty="0"/>
              <a:t>　方程（组）和不等式（组）的应用综合</a:t>
            </a:r>
            <a:endParaRPr lang="zh-CN" altLang="en-US" sz="32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0"/>
          </p:nvPr>
        </p:nvSpPr>
        <p:spPr>
          <a:xfrm>
            <a:off x="470096" y="982378"/>
            <a:ext cx="11337155" cy="2354491"/>
          </a:xfrm>
        </p:spPr>
        <p:txBody>
          <a:bodyPr/>
          <a:lstStyle/>
          <a:p>
            <a:pPr lvl="0" indent="713740" algn="just">
              <a:lnSpc>
                <a:spcPct val="175000"/>
              </a:lnSpc>
              <a:spcAft>
                <a:spcPts val="0"/>
              </a:spcAft>
            </a:pP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（先确定等号两边的量，再用关系式）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已知花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500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元购买商品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和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400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元购买商品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的数量相同，商品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的单价比商品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贵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10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元．设商品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的单价为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x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元，则商品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的单价为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______________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元，可列方程为</a:t>
            </a:r>
            <a:endParaRPr lang="zh-CN" altLang="zh-CN" sz="2800" b="1" kern="100" dirty="0" smtClean="0">
              <a:effectLst/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4353833" y="3396236"/>
          <a:ext cx="11118850" cy="98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文档" r:id="rId1" imgW="11137900" imgH="992505" progId="Word.Document.12">
                  <p:embed/>
                </p:oleObj>
              </mc:Choice>
              <mc:Fallback>
                <p:oleObj name="文档" r:id="rId1" imgW="11137900" imgH="992505" progId="Word.Document.12">
                  <p:embed/>
                  <p:pic>
                    <p:nvPicPr>
                      <p:cNvPr id="0" name="图片 2058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353833" y="3396236"/>
                        <a:ext cx="11118850" cy="989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矩形 3"/>
          <p:cNvSpPr/>
          <p:nvPr/>
        </p:nvSpPr>
        <p:spPr>
          <a:xfrm>
            <a:off x="6138673" y="2642709"/>
            <a:ext cx="18053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dirty="0">
                <a:solidFill>
                  <a:srgbClr val="FF0000"/>
                </a:solidFill>
                <a:cs typeface="Times New Roman" panose="02020603050405020304" pitchFamily="18" charset="0"/>
              </a:rPr>
              <a:t>（</a:t>
            </a:r>
            <a:r>
              <a:rPr lang="en-US" altLang="zh-CN" i="1" dirty="0">
                <a:solidFill>
                  <a:srgbClr val="FF0000"/>
                </a:solidFill>
              </a:rPr>
              <a:t>x</a:t>
            </a:r>
            <a:r>
              <a:rPr lang="zh-CN" altLang="zh-CN" dirty="0">
                <a:solidFill>
                  <a:srgbClr val="FF0000"/>
                </a:solidFill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solidFill>
                  <a:srgbClr val="FF0000"/>
                </a:solidFill>
              </a:rPr>
              <a:t>10</a:t>
            </a:r>
            <a:r>
              <a:rPr lang="zh-CN" altLang="zh-CN" dirty="0">
                <a:solidFill>
                  <a:srgbClr val="FF0000"/>
                </a:solidFill>
                <a:cs typeface="Times New Roman" panose="02020603050405020304" pitchFamily="18" charset="0"/>
              </a:rPr>
              <a:t>）</a:t>
            </a:r>
            <a:endParaRPr lang="zh-CN" altLang="en-US" dirty="0"/>
          </a:p>
        </p:txBody>
      </p:sp>
      <p:sp>
        <p:nvSpPr>
          <p:cNvPr id="5" name="内容占位符 1"/>
          <p:cNvSpPr txBox="1"/>
          <p:nvPr/>
        </p:nvSpPr>
        <p:spPr>
          <a:xfrm>
            <a:off x="470096" y="3430111"/>
            <a:ext cx="11337155" cy="737638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720090" algn="just" defTabSz="2955925" rtl="0" fontAlgn="base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800" b="1" kern="200" spc="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  <a:lvl2pPr marL="457200" indent="0" algn="l" defTabSz="952500" rtl="0" fontAlgn="base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  <a:buFontTx/>
              <a:buNone/>
              <a:tabLst>
                <a:tab pos="1676400" algn="l"/>
              </a:tabLst>
              <a:defRPr sz="2800" b="1" kern="1200" spc="198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indent="0" algn="l" defTabSz="952500" rtl="0" fontAlgn="base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  <a:buFontTx/>
              <a:buNone/>
              <a:defRPr sz="2800" b="1" kern="1200" spc="198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indent="0" algn="l" defTabSz="952500" rtl="0" fontAlgn="base">
              <a:lnSpc>
                <a:spcPct val="150000"/>
              </a:lnSpc>
              <a:spcBef>
                <a:spcPct val="0"/>
              </a:spcBef>
              <a:spcAft>
                <a:spcPts val="400"/>
              </a:spcAft>
              <a:buFontTx/>
              <a:buNone/>
              <a:defRPr sz="2800" b="1" kern="1200" spc="198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indent="0" algn="l" defTabSz="952500" rtl="0" fontAlgn="base">
              <a:lnSpc>
                <a:spcPct val="150000"/>
              </a:lnSpc>
              <a:spcBef>
                <a:spcPct val="0"/>
              </a:spcBef>
              <a:spcAft>
                <a:spcPts val="400"/>
              </a:spcAft>
              <a:buFontTx/>
              <a:buNone/>
              <a:defRPr sz="2800" b="1" kern="1200" spc="198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620010" indent="-237490" algn="l" defTabSz="953135" rtl="0" eaLnBrk="1" latinLnBrk="0" hangingPunct="1">
              <a:lnSpc>
                <a:spcPct val="90000"/>
              </a:lnSpc>
              <a:spcBef>
                <a:spcPct val="790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96260" indent="-237490" algn="l" defTabSz="953135" rtl="0" eaLnBrk="1" latinLnBrk="0" hangingPunct="1">
              <a:lnSpc>
                <a:spcPct val="90000"/>
              </a:lnSpc>
              <a:spcBef>
                <a:spcPct val="790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73145" indent="-237490" algn="l" defTabSz="953135" rtl="0" eaLnBrk="1" latinLnBrk="0" hangingPunct="1">
              <a:lnSpc>
                <a:spcPct val="90000"/>
              </a:lnSpc>
              <a:spcBef>
                <a:spcPct val="790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9395" indent="-237490" algn="l" defTabSz="953135" rtl="0" eaLnBrk="1" latinLnBrk="0" hangingPunct="1">
              <a:lnSpc>
                <a:spcPct val="90000"/>
              </a:lnSpc>
              <a:spcBef>
                <a:spcPct val="790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indent="0" eaLnBrk="1">
              <a:lnSpc>
                <a:spcPct val="175000"/>
              </a:lnSpc>
            </a:pPr>
            <a:r>
              <a:rPr lang="en-US" altLang="zh-CN" kern="100" dirty="0">
                <a:solidFill>
                  <a:srgbClr val="000000"/>
                </a:solidFill>
                <a:cs typeface="Courier New" panose="02070309020205020404" pitchFamily="49" charset="0"/>
              </a:rPr>
              <a:t>________________.</a:t>
            </a:r>
            <a:r>
              <a:rPr lang="zh-CN" altLang="zh-CN" kern="100" dirty="0">
                <a:solidFill>
                  <a:srgbClr val="000000"/>
                </a:solidFill>
                <a:ea typeface="楷体" panose="02010609060101010101" pitchFamily="49" charset="-122"/>
              </a:rPr>
              <a:t>（数量＝</a:t>
            </a:r>
            <a:r>
              <a:rPr lang="en-US" altLang="zh-CN" kern="100" dirty="0">
                <a:solidFill>
                  <a:srgbClr val="000000"/>
                </a:solidFill>
                <a:ea typeface="楷体" panose="02010609060101010101" pitchFamily="49" charset="-122"/>
              </a:rPr>
              <a:t>            </a:t>
            </a:r>
            <a:r>
              <a:rPr lang="zh-CN" altLang="zh-CN" kern="100" dirty="0">
                <a:solidFill>
                  <a:srgbClr val="000000"/>
                </a:solidFill>
                <a:ea typeface="楷体" panose="02010609060101010101" pitchFamily="49" charset="-122"/>
              </a:rPr>
              <a:t>）</a:t>
            </a:r>
            <a:endParaRPr lang="zh-CN" altLang="zh-CN" kern="100" dirty="0">
              <a:solidFill>
                <a:srgbClr val="000000"/>
              </a:solidFill>
              <a:ea typeface="楷体" panose="02010609060101010101" pitchFamily="49" charset="-122"/>
            </a:endParaRPr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/>
        </p:nvGraphicFramePr>
        <p:xfrm>
          <a:off x="348343" y="3204829"/>
          <a:ext cx="11118850" cy="1255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文档" r:id="rId3" imgW="11137900" imgH="1259205" progId="Word.Document.12">
                  <p:embed/>
                </p:oleObj>
              </mc:Choice>
              <mc:Fallback>
                <p:oleObj name="文档" r:id="rId3" imgW="11137900" imgH="1259205" progId="Word.Document.12">
                  <p:embed/>
                  <p:pic>
                    <p:nvPicPr>
                      <p:cNvPr id="0" name="图片 205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8343" y="3204829"/>
                        <a:ext cx="11118850" cy="1255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0"/>
          </p:nvPr>
        </p:nvSpPr>
        <p:spPr>
          <a:xfrm>
            <a:off x="412039" y="1027906"/>
            <a:ext cx="11337155" cy="3970318"/>
          </a:xfrm>
        </p:spPr>
        <p:txBody>
          <a:bodyPr/>
          <a:lstStyle/>
          <a:p>
            <a:pPr lvl="0"/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（先确定不等号两边的量，再用不等式连接）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某竞赛共有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20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道题，答对一题得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5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分，不答得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0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分，答错一题扣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分．已知小滨有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题没答，竞赛成绩不低于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80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分．设小滨答错了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x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题，则可列不等式为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（得分＝答对题数量</a:t>
            </a:r>
            <a:r>
              <a:rPr lang="en-US" altLang="zh-CN" sz="2800" b="1" kern="100" dirty="0" smtClean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×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5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－答错题数量</a:t>
            </a:r>
            <a:r>
              <a:rPr lang="en-US" altLang="zh-CN" sz="2800" b="1" kern="100" dirty="0" smtClean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×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，得分</a:t>
            </a:r>
            <a:r>
              <a:rPr lang="en-US" altLang="zh-CN" sz="2800" b="1" kern="100" dirty="0" smtClean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≥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80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）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　　）</a:t>
            </a:r>
            <a:endParaRPr lang="zh-CN" altLang="zh-CN" sz="2800" b="1" kern="100" dirty="0" smtClean="0"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0" indent="713740" algn="just">
              <a:spcAft>
                <a:spcPts val="0"/>
              </a:spcAft>
            </a:pP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95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7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x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＞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80    	B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5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19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x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）－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x</a:t>
            </a:r>
            <a:r>
              <a:rPr lang="en-US" altLang="zh-CN" sz="2800" b="1" kern="100" dirty="0" smtClean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≥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80</a:t>
            </a:r>
            <a:endParaRPr lang="zh-CN" altLang="zh-CN" sz="1050" kern="100" dirty="0" smtClean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lvl="0" indent="713740" algn="just">
              <a:spcAft>
                <a:spcPts val="0"/>
              </a:spcAft>
            </a:pP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100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7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x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＞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80    	D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5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20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x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）－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x</a:t>
            </a:r>
            <a:r>
              <a:rPr lang="en-US" altLang="zh-CN" sz="2800" b="1" kern="100" dirty="0" smtClean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≥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80</a:t>
            </a:r>
            <a:endParaRPr lang="zh-CN" altLang="zh-CN" sz="1050" kern="100" dirty="0" smtClean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4013" cy="1325563"/>
          </a:xfrm>
          <a:prstGeom prst="rect">
            <a:avLst/>
          </a:prstGeom>
        </p:spPr>
        <p:txBody>
          <a:bodyPr/>
          <a:lstStyle/>
          <a:p>
            <a:pPr lvl="0" indent="713740" algn="just">
              <a:spcAft>
                <a:spcPts val="0"/>
              </a:spcAft>
            </a:pPr>
            <a:b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</a:b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7798541" y="3039304"/>
            <a:ext cx="4235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B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0"/>
          </p:nvPr>
        </p:nvSpPr>
        <p:spPr>
          <a:xfrm>
            <a:off x="426554" y="1113006"/>
            <a:ext cx="11337155" cy="2595839"/>
          </a:xfrm>
        </p:spPr>
        <p:txBody>
          <a:bodyPr/>
          <a:lstStyle/>
          <a:p>
            <a:pPr lvl="0" indent="713740" algn="just">
              <a:spcAft>
                <a:spcPts val="0"/>
              </a:spcAft>
            </a:pP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4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（固定类型，如一元二次方程类）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为丰富乡村文体生活，某区准备组织首届</a:t>
            </a:r>
            <a:r>
              <a:rPr lang="en-US" altLang="zh-CN" sz="2800" b="1" kern="100" dirty="0" smtClean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美丽乡村</a:t>
            </a:r>
            <a:r>
              <a:rPr lang="en-US" altLang="zh-CN" sz="2800" b="1" kern="100" dirty="0" smtClean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篮球联赛，赛制为单循环形式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（每两队之间都赛一场）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，计划安排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28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场比赛．设邀请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x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个球队参加比赛，可列方程为（　　）</a:t>
            </a:r>
            <a:endParaRPr lang="zh-CN" altLang="zh-CN" sz="2800" b="1" kern="100" dirty="0" smtClean="0"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426554" y="3708845"/>
          <a:ext cx="11118850" cy="184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文档" r:id="rId1" imgW="11137900" imgH="1852930" progId="Word.Document.12">
                  <p:embed/>
                </p:oleObj>
              </mc:Choice>
              <mc:Fallback>
                <p:oleObj name="文档" r:id="rId1" imgW="11137900" imgH="1852930" progId="Word.Document.12">
                  <p:embed/>
                  <p:pic>
                    <p:nvPicPr>
                      <p:cNvPr id="0" name="图片 3078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26554" y="3708845"/>
                        <a:ext cx="11118850" cy="1847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矩形 3"/>
          <p:cNvSpPr/>
          <p:nvPr/>
        </p:nvSpPr>
        <p:spPr>
          <a:xfrm>
            <a:off x="1343778" y="3127569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A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0"/>
          </p:nvPr>
        </p:nvSpPr>
        <p:spPr>
          <a:xfrm>
            <a:off x="412039" y="634035"/>
            <a:ext cx="11337155" cy="5909310"/>
          </a:xfrm>
        </p:spPr>
        <p:txBody>
          <a:bodyPr/>
          <a:lstStyle/>
          <a:p>
            <a:pPr lvl="0" indent="0" algn="just">
              <a:spcAft>
                <a:spcPts val="0"/>
              </a:spcAft>
            </a:pPr>
            <a:r>
              <a:rPr lang="zh-CN" altLang="zh-CN" sz="2800" b="1" kern="100" dirty="0" smtClean="0">
                <a:effectLst/>
                <a:latin typeface="黑体" panose="02010609060101010101" pitchFamily="49" charset="-122"/>
                <a:ea typeface="黑体" panose="02010609060101010101" pitchFamily="49" charset="-122"/>
              </a:rPr>
              <a:t>梯度二　检验解的合理性</a:t>
            </a:r>
            <a:endParaRPr lang="zh-CN" altLang="zh-CN" sz="2800" b="1" kern="100" dirty="0" smtClean="0">
              <a:effectLst/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lvl="0" indent="713740" algn="just">
              <a:spcAft>
                <a:spcPts val="0"/>
              </a:spcAft>
            </a:pP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解应用题需要考虑问题的实际意义，对解进行检验．（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）一元二次方程的应用题：需要检验解能否使实际问题有意义，若题目中有约束条件（如尽可能减少库存等），还需分析解的合理性；（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）分式方程的应用题：需要检验解是否是原分式方程的根，解是否使实际问题有意义；（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3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）不等式的应用题：需要检验符合具体问题的实际意义（如需要取整数等）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.</a:t>
            </a:r>
            <a:endParaRPr lang="zh-CN" altLang="zh-CN" sz="1050" kern="100" dirty="0" smtClean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lvl="0" indent="713740" algn="just">
              <a:spcAft>
                <a:spcPts val="0"/>
              </a:spcAft>
            </a:pP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常见解的合理性（一般为正数）：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1.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解的大小位于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0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和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之间（打折、增长率等）；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．解为整数（求人、车等物品的个数等）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.</a:t>
            </a:r>
            <a:endParaRPr lang="zh-CN" altLang="zh-CN" sz="1050" kern="100" dirty="0" smtClean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0"/>
          </p:nvPr>
        </p:nvSpPr>
        <p:spPr>
          <a:xfrm>
            <a:off x="412039" y="721121"/>
            <a:ext cx="11337155" cy="738664"/>
          </a:xfrm>
        </p:spPr>
        <p:txBody>
          <a:bodyPr/>
          <a:lstStyle/>
          <a:p>
            <a:pPr lvl="0" indent="713740" algn="just">
              <a:spcAft>
                <a:spcPts val="0"/>
              </a:spcAft>
            </a:pP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例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3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（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（解的大小位于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0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和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之间）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某商品原来每件的售价为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200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元，经过两次降价后每件的售价为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162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元，并且每次降价的百分率相同．设该商品每次降价的百分率为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x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，列出方程为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200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x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en-US" altLang="zh-CN" sz="2800" b="1" kern="100" baseline="300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162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，则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x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__________.</a:t>
            </a:r>
            <a:endParaRPr lang="en-US" altLang="zh-CN" sz="2800" b="1" kern="100" dirty="0" smtClean="0">
              <a:effectLst/>
              <a:latin typeface="Times New Roman" panose="02020603050405020304" pitchFamily="18" charset="0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lvl="0" indent="713740" algn="just">
              <a:spcAft>
                <a:spcPts val="0"/>
              </a:spcAft>
            </a:pP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（思考：请尝试计算例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）中的平均增长率）</a:t>
            </a:r>
            <a:endParaRPr lang="zh-CN" altLang="zh-CN" sz="1050" kern="100" dirty="0" smtClean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767693" y="2775504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10%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0"/>
          </p:nvPr>
        </p:nvSpPr>
        <p:spPr>
          <a:xfrm>
            <a:off x="412039" y="822721"/>
            <a:ext cx="11337155" cy="738664"/>
          </a:xfrm>
        </p:spPr>
        <p:txBody>
          <a:bodyPr/>
          <a:lstStyle/>
          <a:p>
            <a:pPr lvl="0" indent="713740" algn="just">
              <a:spcAft>
                <a:spcPts val="0"/>
              </a:spcAft>
            </a:pP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（解为整数）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某班准备购买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两种跳绳共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46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根，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跳绳的单价为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30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元，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跳绳的单价为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50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元，总费用不超过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1 850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元．若设购买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种跳绳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根，则可列出不等式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30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46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）＋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50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en-US" altLang="zh-CN" sz="2800" b="1" kern="100" dirty="0" smtClean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≤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1 850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，则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的最大值为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__________.</a:t>
            </a:r>
            <a:endParaRPr lang="en-US" altLang="zh-CN" sz="2800" b="1" kern="100" dirty="0" smtClean="0">
              <a:effectLst/>
              <a:latin typeface="Times New Roman" panose="02020603050405020304" pitchFamily="18" charset="0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lvl="0" indent="713740" algn="just">
              <a:spcAft>
                <a:spcPts val="0"/>
              </a:spcAft>
            </a:pP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（思考：请尝试计算例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3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）中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x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的值）</a:t>
            </a:r>
            <a:endParaRPr lang="zh-CN" altLang="zh-CN" sz="1050" kern="100" dirty="0" smtClean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003800" y="2862590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23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0"/>
          </p:nvPr>
        </p:nvSpPr>
        <p:spPr>
          <a:xfrm>
            <a:off x="426553" y="743831"/>
            <a:ext cx="11337155" cy="1949508"/>
          </a:xfrm>
        </p:spPr>
        <p:txBody>
          <a:bodyPr/>
          <a:lstStyle/>
          <a:p>
            <a:pPr lvl="0" indent="1611630" algn="just">
              <a:spcAft>
                <a:spcPts val="0"/>
              </a:spcAft>
            </a:pP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5.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（解为整数）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某中学计划用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3 500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元购买一批名著和辞典作为奖品，其中名著每套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60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元，辞典每本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40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元，现已购买名著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24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套，则学校最多还能买多少本辞典？</a:t>
            </a:r>
            <a:endParaRPr lang="zh-CN" altLang="zh-CN" sz="2800" b="1" kern="100" dirty="0" smtClean="0"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112" y="972617"/>
            <a:ext cx="1698354" cy="393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内容占位符 1"/>
          <p:cNvSpPr txBox="1"/>
          <p:nvPr/>
        </p:nvSpPr>
        <p:spPr>
          <a:xfrm>
            <a:off x="426553" y="2693339"/>
            <a:ext cx="11337155" cy="1303177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720090" algn="just" defTabSz="2955925" rtl="0" fontAlgn="base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800" b="1" kern="200" spc="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  <a:lvl2pPr marL="457200" indent="0" algn="l" defTabSz="952500" rtl="0" fontAlgn="base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  <a:buFontTx/>
              <a:buNone/>
              <a:tabLst>
                <a:tab pos="1676400" algn="l"/>
              </a:tabLst>
              <a:defRPr sz="2800" b="1" kern="1200" spc="198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indent="0" algn="l" defTabSz="952500" rtl="0" fontAlgn="base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  <a:buFontTx/>
              <a:buNone/>
              <a:defRPr sz="2800" b="1" kern="1200" spc="198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indent="0" algn="l" defTabSz="952500" rtl="0" fontAlgn="base">
              <a:lnSpc>
                <a:spcPct val="150000"/>
              </a:lnSpc>
              <a:spcBef>
                <a:spcPct val="0"/>
              </a:spcBef>
              <a:spcAft>
                <a:spcPts val="400"/>
              </a:spcAft>
              <a:buFontTx/>
              <a:buNone/>
              <a:defRPr sz="2800" b="1" kern="1200" spc="198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indent="0" algn="l" defTabSz="952500" rtl="0" fontAlgn="base">
              <a:lnSpc>
                <a:spcPct val="150000"/>
              </a:lnSpc>
              <a:spcBef>
                <a:spcPct val="0"/>
              </a:spcBef>
              <a:spcAft>
                <a:spcPts val="400"/>
              </a:spcAft>
              <a:buFontTx/>
              <a:buNone/>
              <a:defRPr sz="2800" b="1" kern="1200" spc="198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620010" indent="-237490" algn="l" defTabSz="953135" rtl="0" eaLnBrk="1" latinLnBrk="0" hangingPunct="1">
              <a:lnSpc>
                <a:spcPct val="90000"/>
              </a:lnSpc>
              <a:spcBef>
                <a:spcPct val="790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96260" indent="-237490" algn="l" defTabSz="953135" rtl="0" eaLnBrk="1" latinLnBrk="0" hangingPunct="1">
              <a:lnSpc>
                <a:spcPct val="90000"/>
              </a:lnSpc>
              <a:spcBef>
                <a:spcPct val="790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73145" indent="-237490" algn="l" defTabSz="953135" rtl="0" eaLnBrk="1" latinLnBrk="0" hangingPunct="1">
              <a:lnSpc>
                <a:spcPct val="90000"/>
              </a:lnSpc>
              <a:spcBef>
                <a:spcPct val="790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9395" indent="-237490" algn="l" defTabSz="953135" rtl="0" eaLnBrk="1" latinLnBrk="0" hangingPunct="1">
              <a:lnSpc>
                <a:spcPct val="90000"/>
              </a:lnSpc>
              <a:spcBef>
                <a:spcPct val="790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713740"/>
            <a:r>
              <a:rPr lang="zh-CN" altLang="zh-CN" kern="100" dirty="0">
                <a:solidFill>
                  <a:srgbClr val="FF0000"/>
                </a:solidFill>
                <a:ea typeface="黑体" panose="02010609060101010101" pitchFamily="49" charset="-122"/>
              </a:rPr>
              <a:t>解：</a:t>
            </a:r>
            <a:r>
              <a:rPr lang="zh-CN" altLang="zh-CN" kern="100" dirty="0">
                <a:solidFill>
                  <a:srgbClr val="FF0000"/>
                </a:solidFill>
              </a:rPr>
              <a:t>设学校买</a:t>
            </a:r>
            <a:r>
              <a:rPr lang="en-US" altLang="zh-CN" i="1" kern="100" dirty="0">
                <a:solidFill>
                  <a:srgbClr val="FF0000"/>
                </a:solidFill>
                <a:cs typeface="Courier New" panose="02070309020205020404" pitchFamily="49" charset="0"/>
              </a:rPr>
              <a:t>x</a:t>
            </a:r>
            <a:r>
              <a:rPr lang="zh-CN" altLang="zh-CN" kern="100" dirty="0">
                <a:solidFill>
                  <a:srgbClr val="FF0000"/>
                </a:solidFill>
              </a:rPr>
              <a:t>本辞典．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713740"/>
            <a:r>
              <a:rPr lang="zh-CN" altLang="zh-CN" kern="100" dirty="0">
                <a:solidFill>
                  <a:srgbClr val="FF0000"/>
                </a:solidFill>
              </a:rPr>
              <a:t>根据题意，得</a:t>
            </a:r>
            <a:r>
              <a:rPr lang="en-US" altLang="zh-CN" kern="100" dirty="0">
                <a:solidFill>
                  <a:srgbClr val="FF0000"/>
                </a:solidFill>
                <a:cs typeface="Courier New" panose="02070309020205020404" pitchFamily="49" charset="0"/>
              </a:rPr>
              <a:t>40</a:t>
            </a:r>
            <a:r>
              <a:rPr lang="en-US" altLang="zh-CN" i="1" kern="100" dirty="0">
                <a:solidFill>
                  <a:srgbClr val="FF0000"/>
                </a:solidFill>
                <a:cs typeface="Courier New" panose="02070309020205020404" pitchFamily="49" charset="0"/>
              </a:rPr>
              <a:t>x</a:t>
            </a:r>
            <a:r>
              <a:rPr lang="zh-CN" altLang="zh-CN" kern="100" dirty="0">
                <a:solidFill>
                  <a:srgbClr val="FF0000"/>
                </a:solidFill>
              </a:rPr>
              <a:t>＋</a:t>
            </a:r>
            <a:r>
              <a:rPr lang="en-US" altLang="zh-CN" kern="100" dirty="0">
                <a:solidFill>
                  <a:srgbClr val="FF0000"/>
                </a:solidFill>
                <a:cs typeface="Courier New" panose="02070309020205020404" pitchFamily="49" charset="0"/>
              </a:rPr>
              <a:t>24</a:t>
            </a:r>
            <a:r>
              <a:rPr lang="en-US" altLang="zh-CN" kern="100" dirty="0">
                <a:solidFill>
                  <a:srgbClr val="FF0000"/>
                </a:solidFill>
                <a:latin typeface="宋体" panose="02010600030101010101" pitchFamily="2" charset="-122"/>
              </a:rPr>
              <a:t>×</a:t>
            </a:r>
            <a:r>
              <a:rPr lang="en-US" altLang="zh-CN" kern="100" dirty="0">
                <a:solidFill>
                  <a:srgbClr val="FF0000"/>
                </a:solidFill>
                <a:cs typeface="Courier New" panose="02070309020205020404" pitchFamily="49" charset="0"/>
              </a:rPr>
              <a:t>60</a:t>
            </a:r>
            <a:r>
              <a:rPr lang="en-US" altLang="zh-CN" kern="100" dirty="0">
                <a:solidFill>
                  <a:srgbClr val="FF0000"/>
                </a:solidFill>
                <a:latin typeface="宋体" panose="02010600030101010101" pitchFamily="2" charset="-122"/>
              </a:rPr>
              <a:t>≤</a:t>
            </a:r>
            <a:r>
              <a:rPr lang="en-US" altLang="zh-CN" kern="100" dirty="0">
                <a:solidFill>
                  <a:srgbClr val="FF0000"/>
                </a:solidFill>
                <a:cs typeface="Courier New" panose="02070309020205020404" pitchFamily="49" charset="0"/>
              </a:rPr>
              <a:t>3 500.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512112" y="3996516"/>
          <a:ext cx="11118850" cy="1255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文档" r:id="rId2" imgW="11137900" imgH="1259205" progId="Word.Document.12">
                  <p:embed/>
                </p:oleObj>
              </mc:Choice>
              <mc:Fallback>
                <p:oleObj name="文档" r:id="rId2" imgW="11137900" imgH="1259205" progId="Word.Document.12">
                  <p:embed/>
                  <p:pic>
                    <p:nvPicPr>
                      <p:cNvPr id="0" name="图片 5125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12112" y="3996516"/>
                        <a:ext cx="11118850" cy="1255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内容占位符 1"/>
          <p:cNvSpPr txBox="1"/>
          <p:nvPr/>
        </p:nvSpPr>
        <p:spPr>
          <a:xfrm>
            <a:off x="402959" y="4855967"/>
            <a:ext cx="11337155" cy="1303177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720090" algn="just" defTabSz="2955925" rtl="0" fontAlgn="base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800" b="1" kern="200" spc="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  <a:lvl2pPr marL="457200" indent="0" algn="l" defTabSz="952500" rtl="0" fontAlgn="base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  <a:buFontTx/>
              <a:buNone/>
              <a:tabLst>
                <a:tab pos="1676400" algn="l"/>
              </a:tabLst>
              <a:defRPr sz="2800" b="1" kern="1200" spc="198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indent="0" algn="l" defTabSz="952500" rtl="0" fontAlgn="base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  <a:buFontTx/>
              <a:buNone/>
              <a:defRPr sz="2800" b="1" kern="1200" spc="198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indent="0" algn="l" defTabSz="952500" rtl="0" fontAlgn="base">
              <a:lnSpc>
                <a:spcPct val="150000"/>
              </a:lnSpc>
              <a:spcBef>
                <a:spcPct val="0"/>
              </a:spcBef>
              <a:spcAft>
                <a:spcPts val="400"/>
              </a:spcAft>
              <a:buFontTx/>
              <a:buNone/>
              <a:defRPr sz="2800" b="1" kern="1200" spc="198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indent="0" algn="l" defTabSz="952500" rtl="0" fontAlgn="base">
              <a:lnSpc>
                <a:spcPct val="150000"/>
              </a:lnSpc>
              <a:spcBef>
                <a:spcPct val="0"/>
              </a:spcBef>
              <a:spcAft>
                <a:spcPts val="400"/>
              </a:spcAft>
              <a:buFontTx/>
              <a:buNone/>
              <a:defRPr sz="2800" b="1" kern="1200" spc="198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620010" indent="-237490" algn="l" defTabSz="953135" rtl="0" eaLnBrk="1" latinLnBrk="0" hangingPunct="1">
              <a:lnSpc>
                <a:spcPct val="90000"/>
              </a:lnSpc>
              <a:spcBef>
                <a:spcPct val="790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96260" indent="-237490" algn="l" defTabSz="953135" rtl="0" eaLnBrk="1" latinLnBrk="0" hangingPunct="1">
              <a:lnSpc>
                <a:spcPct val="90000"/>
              </a:lnSpc>
              <a:spcBef>
                <a:spcPct val="790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73145" indent="-237490" algn="l" defTabSz="953135" rtl="0" eaLnBrk="1" latinLnBrk="0" hangingPunct="1">
              <a:lnSpc>
                <a:spcPct val="90000"/>
              </a:lnSpc>
              <a:spcBef>
                <a:spcPct val="790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9395" indent="-237490" algn="l" defTabSz="953135" rtl="0" eaLnBrk="1" latinLnBrk="0" hangingPunct="1">
              <a:lnSpc>
                <a:spcPct val="90000"/>
              </a:lnSpc>
              <a:spcBef>
                <a:spcPct val="790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713740"/>
            <a:r>
              <a:rPr lang="en-US" altLang="zh-CN" kern="100" dirty="0">
                <a:solidFill>
                  <a:srgbClr val="FF0000"/>
                </a:solidFill>
                <a:latin typeface="宋体" panose="02010600030101010101" pitchFamily="2" charset="-122"/>
              </a:rPr>
              <a:t>∵</a:t>
            </a:r>
            <a:r>
              <a:rPr lang="en-US" altLang="zh-CN" i="1" kern="100" dirty="0">
                <a:solidFill>
                  <a:srgbClr val="FF0000"/>
                </a:solidFill>
                <a:cs typeface="Courier New" panose="02070309020205020404" pitchFamily="49" charset="0"/>
              </a:rPr>
              <a:t>x</a:t>
            </a:r>
            <a:r>
              <a:rPr lang="zh-CN" altLang="zh-CN" kern="100" dirty="0">
                <a:solidFill>
                  <a:srgbClr val="FF0000"/>
                </a:solidFill>
              </a:rPr>
              <a:t>为整数，</a:t>
            </a:r>
            <a:r>
              <a:rPr lang="en-US" altLang="zh-CN" kern="100" dirty="0">
                <a:solidFill>
                  <a:srgbClr val="FF0000"/>
                </a:solidFill>
                <a:latin typeface="宋体" panose="02010600030101010101" pitchFamily="2" charset="-122"/>
              </a:rPr>
              <a:t>∴</a:t>
            </a:r>
            <a:r>
              <a:rPr lang="en-US" altLang="zh-CN" i="1" kern="100" dirty="0">
                <a:solidFill>
                  <a:srgbClr val="FF0000"/>
                </a:solidFill>
                <a:cs typeface="Courier New" panose="02070309020205020404" pitchFamily="49" charset="0"/>
              </a:rPr>
              <a:t>x</a:t>
            </a:r>
            <a:r>
              <a:rPr lang="zh-CN" altLang="zh-CN" kern="100" dirty="0">
                <a:solidFill>
                  <a:srgbClr val="FF0000"/>
                </a:solidFill>
              </a:rPr>
              <a:t>的最大值为</a:t>
            </a:r>
            <a:r>
              <a:rPr lang="en-US" altLang="zh-CN" kern="100" dirty="0">
                <a:solidFill>
                  <a:srgbClr val="FF0000"/>
                </a:solidFill>
                <a:cs typeface="Courier New" panose="02070309020205020404" pitchFamily="49" charset="0"/>
              </a:rPr>
              <a:t>51.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713740"/>
            <a:r>
              <a:rPr lang="zh-CN" altLang="zh-CN" kern="100" dirty="0">
                <a:solidFill>
                  <a:srgbClr val="FF0000"/>
                </a:solidFill>
              </a:rPr>
              <a:t>答：学校最多还能买</a:t>
            </a:r>
            <a:r>
              <a:rPr lang="en-US" altLang="zh-CN" kern="100" dirty="0">
                <a:solidFill>
                  <a:srgbClr val="FF0000"/>
                </a:solidFill>
                <a:cs typeface="Courier New" panose="02070309020205020404" pitchFamily="49" charset="0"/>
              </a:rPr>
              <a:t>51</a:t>
            </a:r>
            <a:r>
              <a:rPr lang="zh-CN" altLang="zh-CN" kern="100" dirty="0">
                <a:solidFill>
                  <a:srgbClr val="FF0000"/>
                </a:solidFill>
              </a:rPr>
              <a:t>本辞典．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0"/>
          </p:nvPr>
        </p:nvSpPr>
        <p:spPr>
          <a:xfrm>
            <a:off x="412039" y="721120"/>
            <a:ext cx="11337155" cy="2935162"/>
          </a:xfrm>
        </p:spPr>
        <p:txBody>
          <a:bodyPr/>
          <a:lstStyle/>
          <a:p>
            <a:pPr lvl="0" indent="713740" algn="just">
              <a:lnSpc>
                <a:spcPct val="135000"/>
              </a:lnSpc>
              <a:spcAft>
                <a:spcPts val="0"/>
              </a:spcAft>
            </a:pP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6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（考虑题目中的约束条件）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某商场将进价为每盒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20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元的商品以每盒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36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元售出，平均每天能售出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40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盒．经市场调查发现：售价每降低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元，平均每天就可以多销售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10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盒．要使这种商品每天的利润达到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750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元，且尽快减少库存，每盒的售价应定为多少元？</a:t>
            </a:r>
            <a:endParaRPr lang="zh-CN" altLang="zh-CN" sz="2800" b="1" kern="100" dirty="0" smtClean="0"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0" indent="713740" algn="just">
              <a:lnSpc>
                <a:spcPct val="135000"/>
              </a:lnSpc>
              <a:spcAft>
                <a:spcPts val="0"/>
              </a:spcAft>
            </a:pP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 </a:t>
            </a:r>
            <a:endParaRPr lang="zh-CN" altLang="zh-CN" sz="1050" kern="100" dirty="0" smtClean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3" name="内容占位符 1"/>
          <p:cNvSpPr txBox="1"/>
          <p:nvPr/>
        </p:nvSpPr>
        <p:spPr>
          <a:xfrm>
            <a:off x="295925" y="2970834"/>
            <a:ext cx="11337155" cy="351686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720090" algn="just" defTabSz="2955925" rtl="0" fontAlgn="base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800" b="1" kern="200" spc="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  <a:lvl2pPr marL="457200" indent="0" algn="l" defTabSz="952500" rtl="0" fontAlgn="base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  <a:buFontTx/>
              <a:buNone/>
              <a:tabLst>
                <a:tab pos="1676400" algn="l"/>
              </a:tabLst>
              <a:defRPr sz="2800" b="1" kern="1200" spc="198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indent="0" algn="l" defTabSz="952500" rtl="0" fontAlgn="base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  <a:buFontTx/>
              <a:buNone/>
              <a:defRPr sz="2800" b="1" kern="1200" spc="198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indent="0" algn="l" defTabSz="952500" rtl="0" fontAlgn="base">
              <a:lnSpc>
                <a:spcPct val="150000"/>
              </a:lnSpc>
              <a:spcBef>
                <a:spcPct val="0"/>
              </a:spcBef>
              <a:spcAft>
                <a:spcPts val="400"/>
              </a:spcAft>
              <a:buFontTx/>
              <a:buNone/>
              <a:defRPr sz="2800" b="1" kern="1200" spc="198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indent="0" algn="l" defTabSz="952500" rtl="0" fontAlgn="base">
              <a:lnSpc>
                <a:spcPct val="150000"/>
              </a:lnSpc>
              <a:spcBef>
                <a:spcPct val="0"/>
              </a:spcBef>
              <a:spcAft>
                <a:spcPts val="400"/>
              </a:spcAft>
              <a:buFontTx/>
              <a:buNone/>
              <a:defRPr sz="2800" b="1" kern="1200" spc="198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620010" indent="-237490" algn="l" defTabSz="953135" rtl="0" eaLnBrk="1" latinLnBrk="0" hangingPunct="1">
              <a:lnSpc>
                <a:spcPct val="90000"/>
              </a:lnSpc>
              <a:spcBef>
                <a:spcPct val="790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96260" indent="-237490" algn="l" defTabSz="953135" rtl="0" eaLnBrk="1" latinLnBrk="0" hangingPunct="1">
              <a:lnSpc>
                <a:spcPct val="90000"/>
              </a:lnSpc>
              <a:spcBef>
                <a:spcPct val="790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73145" indent="-237490" algn="l" defTabSz="953135" rtl="0" eaLnBrk="1" latinLnBrk="0" hangingPunct="1">
              <a:lnSpc>
                <a:spcPct val="90000"/>
              </a:lnSpc>
              <a:spcBef>
                <a:spcPct val="790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9395" indent="-237490" algn="l" defTabSz="953135" rtl="0" eaLnBrk="1" latinLnBrk="0" hangingPunct="1">
              <a:lnSpc>
                <a:spcPct val="90000"/>
              </a:lnSpc>
              <a:spcBef>
                <a:spcPct val="790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713740">
              <a:lnSpc>
                <a:spcPct val="135000"/>
              </a:lnSpc>
            </a:pPr>
            <a:r>
              <a:rPr lang="zh-CN" altLang="zh-CN" kern="100" dirty="0">
                <a:solidFill>
                  <a:srgbClr val="FF0000"/>
                </a:solidFill>
                <a:ea typeface="黑体" panose="02010609060101010101" pitchFamily="49" charset="-122"/>
              </a:rPr>
              <a:t>解：</a:t>
            </a:r>
            <a:r>
              <a:rPr lang="zh-CN" altLang="zh-CN" kern="100" dirty="0">
                <a:solidFill>
                  <a:srgbClr val="FF0000"/>
                </a:solidFill>
              </a:rPr>
              <a:t>设每盒商品降价</a:t>
            </a:r>
            <a:r>
              <a:rPr lang="en-US" altLang="zh-CN" i="1" kern="100" dirty="0">
                <a:solidFill>
                  <a:srgbClr val="FF0000"/>
                </a:solidFill>
                <a:cs typeface="Courier New" panose="02070309020205020404" pitchFamily="49" charset="0"/>
              </a:rPr>
              <a:t>x</a:t>
            </a:r>
            <a:r>
              <a:rPr lang="zh-CN" altLang="zh-CN" kern="100" dirty="0">
                <a:solidFill>
                  <a:srgbClr val="FF0000"/>
                </a:solidFill>
              </a:rPr>
              <a:t>元．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713740">
              <a:lnSpc>
                <a:spcPct val="135000"/>
              </a:lnSpc>
            </a:pPr>
            <a:r>
              <a:rPr lang="zh-CN" altLang="zh-CN" kern="100" dirty="0">
                <a:solidFill>
                  <a:srgbClr val="FF0000"/>
                </a:solidFill>
              </a:rPr>
              <a:t>根据题意，得（</a:t>
            </a:r>
            <a:r>
              <a:rPr lang="en-US" altLang="zh-CN" kern="100" dirty="0">
                <a:solidFill>
                  <a:srgbClr val="FF0000"/>
                </a:solidFill>
                <a:cs typeface="Courier New" panose="02070309020205020404" pitchFamily="49" charset="0"/>
              </a:rPr>
              <a:t>36</a:t>
            </a:r>
            <a:r>
              <a:rPr lang="zh-CN" altLang="zh-CN" kern="100" dirty="0">
                <a:solidFill>
                  <a:srgbClr val="FF0000"/>
                </a:solidFill>
              </a:rPr>
              <a:t>－</a:t>
            </a:r>
            <a:r>
              <a:rPr lang="en-US" altLang="zh-CN" kern="100" dirty="0">
                <a:solidFill>
                  <a:srgbClr val="FF0000"/>
                </a:solidFill>
                <a:cs typeface="Courier New" panose="02070309020205020404" pitchFamily="49" charset="0"/>
              </a:rPr>
              <a:t>20</a:t>
            </a:r>
            <a:r>
              <a:rPr lang="zh-CN" altLang="zh-CN" kern="100" dirty="0">
                <a:solidFill>
                  <a:srgbClr val="FF0000"/>
                </a:solidFill>
              </a:rPr>
              <a:t>－</a:t>
            </a:r>
            <a:r>
              <a:rPr lang="en-US" altLang="zh-CN" i="1" kern="100" dirty="0">
                <a:solidFill>
                  <a:srgbClr val="FF0000"/>
                </a:solidFill>
                <a:cs typeface="Courier New" panose="02070309020205020404" pitchFamily="49" charset="0"/>
              </a:rPr>
              <a:t>x</a:t>
            </a:r>
            <a:r>
              <a:rPr lang="zh-CN" altLang="zh-CN" kern="100" dirty="0">
                <a:solidFill>
                  <a:srgbClr val="FF0000"/>
                </a:solidFill>
              </a:rPr>
              <a:t>）（</a:t>
            </a:r>
            <a:r>
              <a:rPr lang="en-US" altLang="zh-CN" kern="100" dirty="0">
                <a:solidFill>
                  <a:srgbClr val="FF0000"/>
                </a:solidFill>
                <a:cs typeface="Courier New" panose="02070309020205020404" pitchFamily="49" charset="0"/>
              </a:rPr>
              <a:t>40</a:t>
            </a:r>
            <a:r>
              <a:rPr lang="zh-CN" altLang="zh-CN" kern="100" dirty="0">
                <a:solidFill>
                  <a:srgbClr val="FF0000"/>
                </a:solidFill>
              </a:rPr>
              <a:t>＋</a:t>
            </a:r>
            <a:r>
              <a:rPr lang="en-US" altLang="zh-CN" kern="100" dirty="0">
                <a:solidFill>
                  <a:srgbClr val="FF0000"/>
                </a:solidFill>
                <a:cs typeface="Courier New" panose="02070309020205020404" pitchFamily="49" charset="0"/>
              </a:rPr>
              <a:t>10</a:t>
            </a:r>
            <a:r>
              <a:rPr lang="en-US" altLang="zh-CN" i="1" kern="100" dirty="0">
                <a:solidFill>
                  <a:srgbClr val="FF0000"/>
                </a:solidFill>
                <a:cs typeface="Courier New" panose="02070309020205020404" pitchFamily="49" charset="0"/>
              </a:rPr>
              <a:t>x</a:t>
            </a:r>
            <a:r>
              <a:rPr lang="zh-CN" altLang="zh-CN" kern="100" dirty="0">
                <a:solidFill>
                  <a:srgbClr val="FF0000"/>
                </a:solidFill>
              </a:rPr>
              <a:t>）＝</a:t>
            </a:r>
            <a:r>
              <a:rPr lang="en-US" altLang="zh-CN" kern="100" dirty="0">
                <a:solidFill>
                  <a:srgbClr val="FF0000"/>
                </a:solidFill>
                <a:cs typeface="Courier New" panose="02070309020205020404" pitchFamily="49" charset="0"/>
              </a:rPr>
              <a:t>750.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713740">
              <a:lnSpc>
                <a:spcPct val="135000"/>
              </a:lnSpc>
            </a:pPr>
            <a:r>
              <a:rPr lang="zh-CN" altLang="zh-CN" kern="100" dirty="0">
                <a:solidFill>
                  <a:srgbClr val="FF0000"/>
                </a:solidFill>
              </a:rPr>
              <a:t>整理，得</a:t>
            </a:r>
            <a:r>
              <a:rPr lang="en-US" altLang="zh-CN" i="1" kern="100" dirty="0">
                <a:solidFill>
                  <a:srgbClr val="FF0000"/>
                </a:solidFill>
                <a:cs typeface="Courier New" panose="02070309020205020404" pitchFamily="49" charset="0"/>
              </a:rPr>
              <a:t>x</a:t>
            </a:r>
            <a:r>
              <a:rPr lang="en-US" altLang="zh-CN" kern="100" baseline="30000" dirty="0">
                <a:solidFill>
                  <a:srgbClr val="FF0000"/>
                </a:solidFill>
                <a:cs typeface="Courier New" panose="02070309020205020404" pitchFamily="49" charset="0"/>
              </a:rPr>
              <a:t>2</a:t>
            </a:r>
            <a:r>
              <a:rPr lang="zh-CN" altLang="zh-CN" kern="100" dirty="0">
                <a:solidFill>
                  <a:srgbClr val="FF0000"/>
                </a:solidFill>
              </a:rPr>
              <a:t>－</a:t>
            </a:r>
            <a:r>
              <a:rPr lang="en-US" altLang="zh-CN" kern="100" dirty="0">
                <a:solidFill>
                  <a:srgbClr val="FF0000"/>
                </a:solidFill>
                <a:cs typeface="Courier New" panose="02070309020205020404" pitchFamily="49" charset="0"/>
              </a:rPr>
              <a:t>12</a:t>
            </a:r>
            <a:r>
              <a:rPr lang="en-US" altLang="zh-CN" i="1" kern="100" dirty="0">
                <a:solidFill>
                  <a:srgbClr val="FF0000"/>
                </a:solidFill>
                <a:cs typeface="Courier New" panose="02070309020205020404" pitchFamily="49" charset="0"/>
              </a:rPr>
              <a:t>x</a:t>
            </a:r>
            <a:r>
              <a:rPr lang="zh-CN" altLang="zh-CN" kern="100" dirty="0">
                <a:solidFill>
                  <a:srgbClr val="FF0000"/>
                </a:solidFill>
              </a:rPr>
              <a:t>＋</a:t>
            </a:r>
            <a:r>
              <a:rPr lang="en-US" altLang="zh-CN" kern="100" dirty="0">
                <a:solidFill>
                  <a:srgbClr val="FF0000"/>
                </a:solidFill>
                <a:cs typeface="Courier New" panose="02070309020205020404" pitchFamily="49" charset="0"/>
              </a:rPr>
              <a:t>11</a:t>
            </a:r>
            <a:r>
              <a:rPr lang="zh-CN" altLang="zh-CN" kern="100" dirty="0">
                <a:solidFill>
                  <a:srgbClr val="FF0000"/>
                </a:solidFill>
              </a:rPr>
              <a:t>＝</a:t>
            </a:r>
            <a:r>
              <a:rPr lang="en-US" altLang="zh-CN" kern="100" dirty="0">
                <a:solidFill>
                  <a:srgbClr val="FF0000"/>
                </a:solidFill>
                <a:cs typeface="Courier New" panose="02070309020205020404" pitchFamily="49" charset="0"/>
              </a:rPr>
              <a:t>0</a:t>
            </a:r>
            <a:r>
              <a:rPr lang="en-US" altLang="zh-CN" kern="100" dirty="0" smtClean="0">
                <a:solidFill>
                  <a:srgbClr val="FF0000"/>
                </a:solidFill>
                <a:cs typeface="Courier New" panose="02070309020205020404" pitchFamily="49" charset="0"/>
              </a:rPr>
              <a:t>.</a:t>
            </a:r>
            <a:r>
              <a:rPr lang="zh-CN" altLang="zh-CN" kern="100" dirty="0" smtClean="0">
                <a:solidFill>
                  <a:srgbClr val="FF0000"/>
                </a:solidFill>
              </a:rPr>
              <a:t>解</a:t>
            </a:r>
            <a:r>
              <a:rPr lang="zh-CN" altLang="zh-CN" kern="100" dirty="0">
                <a:solidFill>
                  <a:srgbClr val="FF0000"/>
                </a:solidFill>
              </a:rPr>
              <a:t>得</a:t>
            </a:r>
            <a:r>
              <a:rPr lang="en-US" altLang="zh-CN" i="1" kern="100" dirty="0">
                <a:solidFill>
                  <a:srgbClr val="FF0000"/>
                </a:solidFill>
                <a:cs typeface="Courier New" panose="02070309020205020404" pitchFamily="49" charset="0"/>
              </a:rPr>
              <a:t>x</a:t>
            </a:r>
            <a:r>
              <a:rPr lang="en-US" altLang="zh-CN" kern="100" baseline="-25000" dirty="0">
                <a:solidFill>
                  <a:srgbClr val="FF0000"/>
                </a:solidFill>
                <a:cs typeface="Courier New" panose="02070309020205020404" pitchFamily="49" charset="0"/>
              </a:rPr>
              <a:t>1</a:t>
            </a:r>
            <a:r>
              <a:rPr lang="zh-CN" altLang="zh-CN" kern="100" dirty="0">
                <a:solidFill>
                  <a:srgbClr val="FF0000"/>
                </a:solidFill>
              </a:rPr>
              <a:t>＝</a:t>
            </a:r>
            <a:r>
              <a:rPr lang="en-US" altLang="zh-CN" kern="100" dirty="0">
                <a:solidFill>
                  <a:srgbClr val="FF0000"/>
                </a:solidFill>
                <a:cs typeface="Courier New" panose="02070309020205020404" pitchFamily="49" charset="0"/>
              </a:rPr>
              <a:t>11</a:t>
            </a:r>
            <a:r>
              <a:rPr lang="zh-CN" altLang="zh-CN" kern="100" dirty="0">
                <a:solidFill>
                  <a:srgbClr val="FF0000"/>
                </a:solidFill>
              </a:rPr>
              <a:t>，</a:t>
            </a:r>
            <a:r>
              <a:rPr lang="en-US" altLang="zh-CN" i="1" kern="100" dirty="0">
                <a:solidFill>
                  <a:srgbClr val="FF0000"/>
                </a:solidFill>
                <a:cs typeface="Courier New" panose="02070309020205020404" pitchFamily="49" charset="0"/>
              </a:rPr>
              <a:t>x</a:t>
            </a:r>
            <a:r>
              <a:rPr lang="en-US" altLang="zh-CN" kern="100" baseline="-25000" dirty="0">
                <a:solidFill>
                  <a:srgbClr val="FF0000"/>
                </a:solidFill>
                <a:cs typeface="Courier New" panose="02070309020205020404" pitchFamily="49" charset="0"/>
              </a:rPr>
              <a:t>2</a:t>
            </a:r>
            <a:r>
              <a:rPr lang="zh-CN" altLang="zh-CN" kern="100" dirty="0">
                <a:solidFill>
                  <a:srgbClr val="FF0000"/>
                </a:solidFill>
              </a:rPr>
              <a:t>＝</a:t>
            </a:r>
            <a:r>
              <a:rPr lang="en-US" altLang="zh-CN" kern="100" dirty="0">
                <a:solidFill>
                  <a:srgbClr val="FF0000"/>
                </a:solidFill>
                <a:cs typeface="Courier New" panose="02070309020205020404" pitchFamily="49" charset="0"/>
              </a:rPr>
              <a:t>1.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713740">
              <a:lnSpc>
                <a:spcPct val="135000"/>
              </a:lnSpc>
            </a:pPr>
            <a:r>
              <a:rPr lang="en-US" altLang="zh-CN" kern="100" dirty="0">
                <a:solidFill>
                  <a:srgbClr val="FF0000"/>
                </a:solidFill>
                <a:latin typeface="宋体" panose="02010600030101010101" pitchFamily="2" charset="-122"/>
              </a:rPr>
              <a:t>∵</a:t>
            </a:r>
            <a:r>
              <a:rPr lang="zh-CN" altLang="zh-CN" kern="100" dirty="0">
                <a:solidFill>
                  <a:srgbClr val="FF0000"/>
                </a:solidFill>
              </a:rPr>
              <a:t>要尽快减少库存，</a:t>
            </a:r>
            <a:r>
              <a:rPr lang="zh-CN" altLang="zh-CN" kern="100" dirty="0">
                <a:solidFill>
                  <a:srgbClr val="FF0000"/>
                </a:solidFill>
                <a:latin typeface="宋体" panose="02010600030101010101" pitchFamily="2" charset="-122"/>
              </a:rPr>
              <a:t>∴</a:t>
            </a:r>
            <a:r>
              <a:rPr lang="en-US" altLang="zh-CN" i="1" kern="100" dirty="0">
                <a:solidFill>
                  <a:srgbClr val="FF0000"/>
                </a:solidFill>
                <a:cs typeface="Courier New" panose="02070309020205020404" pitchFamily="49" charset="0"/>
              </a:rPr>
              <a:t>x</a:t>
            </a:r>
            <a:r>
              <a:rPr lang="zh-CN" altLang="zh-CN" kern="100" dirty="0">
                <a:solidFill>
                  <a:srgbClr val="FF0000"/>
                </a:solidFill>
              </a:rPr>
              <a:t>＝</a:t>
            </a:r>
            <a:r>
              <a:rPr lang="en-US" altLang="zh-CN" kern="100" dirty="0">
                <a:solidFill>
                  <a:srgbClr val="FF0000"/>
                </a:solidFill>
                <a:cs typeface="Courier New" panose="02070309020205020404" pitchFamily="49" charset="0"/>
              </a:rPr>
              <a:t>11.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713740">
              <a:lnSpc>
                <a:spcPct val="135000"/>
              </a:lnSpc>
            </a:pPr>
            <a:r>
              <a:rPr lang="en-US" altLang="zh-CN" kern="100" dirty="0">
                <a:solidFill>
                  <a:srgbClr val="FF0000"/>
                </a:solidFill>
                <a:latin typeface="宋体" panose="02010600030101010101" pitchFamily="2" charset="-122"/>
              </a:rPr>
              <a:t>∴</a:t>
            </a:r>
            <a:r>
              <a:rPr lang="en-US" altLang="zh-CN" kern="100" dirty="0">
                <a:solidFill>
                  <a:srgbClr val="FF0000"/>
                </a:solidFill>
                <a:cs typeface="Courier New" panose="02070309020205020404" pitchFamily="49" charset="0"/>
              </a:rPr>
              <a:t>36</a:t>
            </a:r>
            <a:r>
              <a:rPr lang="zh-CN" altLang="zh-CN" kern="100" dirty="0">
                <a:solidFill>
                  <a:srgbClr val="FF0000"/>
                </a:solidFill>
              </a:rPr>
              <a:t>－</a:t>
            </a:r>
            <a:r>
              <a:rPr lang="en-US" altLang="zh-CN" i="1" kern="100" dirty="0">
                <a:solidFill>
                  <a:srgbClr val="FF0000"/>
                </a:solidFill>
                <a:cs typeface="Courier New" panose="02070309020205020404" pitchFamily="49" charset="0"/>
              </a:rPr>
              <a:t>x</a:t>
            </a:r>
            <a:r>
              <a:rPr lang="zh-CN" altLang="zh-CN" kern="100" dirty="0">
                <a:solidFill>
                  <a:srgbClr val="FF0000"/>
                </a:solidFill>
              </a:rPr>
              <a:t>＝</a:t>
            </a:r>
            <a:r>
              <a:rPr lang="en-US" altLang="zh-CN" kern="100" dirty="0">
                <a:solidFill>
                  <a:srgbClr val="FF0000"/>
                </a:solidFill>
                <a:cs typeface="Courier New" panose="02070309020205020404" pitchFamily="49" charset="0"/>
              </a:rPr>
              <a:t>36</a:t>
            </a:r>
            <a:r>
              <a:rPr lang="zh-CN" altLang="zh-CN" kern="100" dirty="0">
                <a:solidFill>
                  <a:srgbClr val="FF0000"/>
                </a:solidFill>
              </a:rPr>
              <a:t>－</a:t>
            </a:r>
            <a:r>
              <a:rPr lang="en-US" altLang="zh-CN" kern="100" dirty="0">
                <a:solidFill>
                  <a:srgbClr val="FF0000"/>
                </a:solidFill>
                <a:cs typeface="Courier New" panose="02070309020205020404" pitchFamily="49" charset="0"/>
              </a:rPr>
              <a:t>11</a:t>
            </a:r>
            <a:r>
              <a:rPr lang="zh-CN" altLang="zh-CN" kern="100" dirty="0">
                <a:solidFill>
                  <a:srgbClr val="FF0000"/>
                </a:solidFill>
              </a:rPr>
              <a:t>＝</a:t>
            </a:r>
            <a:r>
              <a:rPr lang="en-US" altLang="zh-CN" kern="100" dirty="0">
                <a:solidFill>
                  <a:srgbClr val="FF0000"/>
                </a:solidFill>
                <a:cs typeface="Courier New" panose="02070309020205020404" pitchFamily="49" charset="0"/>
              </a:rPr>
              <a:t>25.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713740">
              <a:lnSpc>
                <a:spcPct val="135000"/>
              </a:lnSpc>
            </a:pPr>
            <a:r>
              <a:rPr lang="zh-CN" altLang="zh-CN" kern="100" dirty="0">
                <a:solidFill>
                  <a:srgbClr val="FF0000"/>
                </a:solidFill>
              </a:rPr>
              <a:t>答：每盒的售价应定为</a:t>
            </a:r>
            <a:r>
              <a:rPr lang="en-US" altLang="zh-CN" kern="100" dirty="0">
                <a:solidFill>
                  <a:srgbClr val="FF0000"/>
                </a:solidFill>
                <a:cs typeface="Courier New" panose="02070309020205020404" pitchFamily="49" charset="0"/>
              </a:rPr>
              <a:t>25</a:t>
            </a:r>
            <a:r>
              <a:rPr lang="zh-CN" altLang="zh-CN" kern="100" dirty="0">
                <a:solidFill>
                  <a:srgbClr val="FF0000"/>
                </a:solidFill>
              </a:rPr>
              <a:t>元．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0"/>
          </p:nvPr>
        </p:nvSpPr>
        <p:spPr>
          <a:xfrm>
            <a:off x="412039" y="1784741"/>
            <a:ext cx="11337155" cy="738664"/>
          </a:xfrm>
        </p:spPr>
        <p:txBody>
          <a:bodyPr/>
          <a:lstStyle/>
          <a:p>
            <a:pPr lvl="0" indent="713740" algn="just">
              <a:spcAft>
                <a:spcPts val="0"/>
              </a:spcAft>
            </a:pP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解决方程不等式类的应用问题，需要构建方程或不等式模型，用数学语言表达数量关系，从而解决实际问题．本专题采取梯度设计，思路为：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1.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提取等量或不等关系并列式子；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2.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解方程（组）或不等式（组），并判断结果是否符合实际情况（侧重点）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.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帮助同学们解决相关问题．</a:t>
            </a:r>
            <a:endParaRPr lang="zh-CN" altLang="zh-CN" sz="1050" kern="100" dirty="0" smtClean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0"/>
          </p:nvPr>
        </p:nvSpPr>
        <p:spPr>
          <a:xfrm>
            <a:off x="470096" y="1200093"/>
            <a:ext cx="11337155" cy="3869329"/>
          </a:xfrm>
        </p:spPr>
        <p:txBody>
          <a:bodyPr/>
          <a:lstStyle/>
          <a:p>
            <a:pPr lvl="0" indent="0" algn="just">
              <a:spcAft>
                <a:spcPts val="0"/>
              </a:spcAft>
            </a:pPr>
            <a:r>
              <a:rPr lang="zh-CN" altLang="zh-CN" sz="2800" b="1" kern="100" dirty="0" smtClean="0">
                <a:effectLst/>
                <a:latin typeface="黑体" panose="02010609060101010101" pitchFamily="49" charset="-122"/>
                <a:ea typeface="黑体" panose="02010609060101010101" pitchFamily="49" charset="-122"/>
              </a:rPr>
              <a:t>梯度一　从文字中提取关键信息，找等量（不等）关系并列式子</a:t>
            </a:r>
            <a:endParaRPr lang="zh-CN" altLang="zh-CN" sz="2800" b="1" kern="100" dirty="0" smtClean="0">
              <a:effectLst/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lvl="0" indent="713740" algn="just">
              <a:spcAft>
                <a:spcPts val="0"/>
              </a:spcAft>
            </a:pP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解应用题的关键是找准题目中的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等量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不等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）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关系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，重点是找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同一量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（不变量），然后用代数式表示并用等号（不等号）连接．常见类型有</a:t>
            </a:r>
            <a:r>
              <a:rPr lang="en-US" altLang="zh-CN" sz="2800" b="1" kern="100" dirty="0" smtClean="0">
                <a:effectLst/>
                <a:latin typeface="宋体" panose="02010600030101010101" pitchFamily="2" charset="-122"/>
                <a:ea typeface="楷体" panose="02010609060101010101" pitchFamily="49" charset="-122"/>
                <a:cs typeface="Times New Roman" panose="02020603050405020304" pitchFamily="18" charset="0"/>
              </a:rPr>
              <a:t>①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一次方程（组）、分式方程及不等式：工程问题、行程问题、销售问题等；</a:t>
            </a:r>
            <a:r>
              <a:rPr lang="en-US" altLang="zh-CN" sz="2800" b="1" kern="100" dirty="0" smtClean="0">
                <a:effectLst/>
                <a:latin typeface="宋体" panose="02010600030101010101" pitchFamily="2" charset="-122"/>
                <a:ea typeface="楷体" panose="02010609060101010101" pitchFamily="49" charset="-122"/>
                <a:cs typeface="Times New Roman" panose="02020603050405020304" pitchFamily="18" charset="0"/>
              </a:rPr>
              <a:t>②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一元二次方程：增长率问题、销售问题、面积问题、循环问题等．</a:t>
            </a:r>
            <a:endParaRPr lang="zh-CN" altLang="zh-CN" sz="1050" kern="100" dirty="0" smtClean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1"/>
          <p:cNvSpPr txBox="1"/>
          <p:nvPr/>
        </p:nvSpPr>
        <p:spPr>
          <a:xfrm>
            <a:off x="470097" y="1403291"/>
            <a:ext cx="11337155" cy="3323987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720090" algn="just" defTabSz="2955925" rtl="0" fontAlgn="base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800" b="1" kern="200" spc="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  <a:lvl2pPr marL="457200" indent="0" algn="l" defTabSz="952500" rtl="0" fontAlgn="base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  <a:buFontTx/>
              <a:buNone/>
              <a:tabLst>
                <a:tab pos="1676400" algn="l"/>
              </a:tabLst>
              <a:defRPr sz="2800" b="1" kern="1200" spc="198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indent="0" algn="l" defTabSz="952500" rtl="0" fontAlgn="base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  <a:buFontTx/>
              <a:buNone/>
              <a:defRPr sz="2800" b="1" kern="1200" spc="198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indent="0" algn="l" defTabSz="952500" rtl="0" fontAlgn="base">
              <a:lnSpc>
                <a:spcPct val="150000"/>
              </a:lnSpc>
              <a:spcBef>
                <a:spcPct val="0"/>
              </a:spcBef>
              <a:spcAft>
                <a:spcPts val="400"/>
              </a:spcAft>
              <a:buFontTx/>
              <a:buNone/>
              <a:defRPr sz="2800" b="1" kern="1200" spc="198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indent="0" algn="l" defTabSz="952500" rtl="0" fontAlgn="base">
              <a:lnSpc>
                <a:spcPct val="150000"/>
              </a:lnSpc>
              <a:spcBef>
                <a:spcPct val="0"/>
              </a:spcBef>
              <a:spcAft>
                <a:spcPts val="400"/>
              </a:spcAft>
              <a:buFontTx/>
              <a:buNone/>
              <a:defRPr sz="2800" b="1" kern="1200" spc="198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620010" indent="-237490" algn="l" defTabSz="953135" rtl="0" eaLnBrk="1" latinLnBrk="0" hangingPunct="1">
              <a:lnSpc>
                <a:spcPct val="90000"/>
              </a:lnSpc>
              <a:spcBef>
                <a:spcPct val="790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96260" indent="-237490" algn="l" defTabSz="953135" rtl="0" eaLnBrk="1" latinLnBrk="0" hangingPunct="1">
              <a:lnSpc>
                <a:spcPct val="90000"/>
              </a:lnSpc>
              <a:spcBef>
                <a:spcPct val="790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73145" indent="-237490" algn="l" defTabSz="953135" rtl="0" eaLnBrk="1" latinLnBrk="0" hangingPunct="1">
              <a:lnSpc>
                <a:spcPct val="90000"/>
              </a:lnSpc>
              <a:spcBef>
                <a:spcPct val="790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9395" indent="-237490" algn="l" defTabSz="953135" rtl="0" eaLnBrk="1" latinLnBrk="0" hangingPunct="1">
              <a:lnSpc>
                <a:spcPct val="90000"/>
              </a:lnSpc>
              <a:spcBef>
                <a:spcPct val="790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713740" eaLnBrk="1"/>
            <a:r>
              <a:rPr lang="zh-CN" altLang="zh-CN" kern="100" dirty="0" smtClean="0">
                <a:ea typeface="黑体" panose="02010609060101010101" pitchFamily="49" charset="-122"/>
              </a:rPr>
              <a:t>例</a:t>
            </a:r>
            <a:r>
              <a:rPr lang="en-US" altLang="zh-CN" kern="100" dirty="0" smtClean="0">
                <a:ea typeface="黑体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lang="zh-CN" altLang="zh-CN" kern="100" dirty="0" smtClean="0"/>
              <a:t>　（</a:t>
            </a:r>
            <a:r>
              <a:rPr lang="en-US" altLang="zh-CN" kern="100" dirty="0" smtClean="0">
                <a:cs typeface="Courier New" panose="02070309020205020404" pitchFamily="49" charset="0"/>
              </a:rPr>
              <a:t>1</a:t>
            </a:r>
            <a:r>
              <a:rPr lang="zh-CN" altLang="zh-CN" kern="100" dirty="0" smtClean="0"/>
              <a:t>）</a:t>
            </a:r>
            <a:r>
              <a:rPr lang="zh-CN" altLang="zh-CN" kern="100" dirty="0" smtClean="0">
                <a:ea typeface="楷体" panose="02010609060101010101" pitchFamily="49" charset="-122"/>
              </a:rPr>
              <a:t>（直接用关系式）</a:t>
            </a:r>
            <a:r>
              <a:rPr lang="zh-CN" altLang="zh-CN" kern="100" dirty="0" smtClean="0"/>
              <a:t>某商品</a:t>
            </a:r>
            <a:r>
              <a:rPr lang="zh-CN" altLang="zh-CN" kern="100" dirty="0" smtClean="0">
                <a:ea typeface="黑体" panose="02010609060101010101" pitchFamily="49" charset="-122"/>
              </a:rPr>
              <a:t>进价</a:t>
            </a:r>
            <a:r>
              <a:rPr lang="zh-CN" altLang="zh-CN" kern="100" dirty="0" smtClean="0"/>
              <a:t>为</a:t>
            </a:r>
            <a:r>
              <a:rPr lang="en-US" altLang="zh-CN" kern="100" dirty="0" smtClean="0">
                <a:cs typeface="Courier New" panose="02070309020205020404" pitchFamily="49" charset="0"/>
              </a:rPr>
              <a:t>6</a:t>
            </a:r>
            <a:r>
              <a:rPr lang="zh-CN" altLang="zh-CN" kern="100" dirty="0" smtClean="0"/>
              <a:t>元</a:t>
            </a:r>
            <a:r>
              <a:rPr lang="en-US" altLang="zh-CN" kern="100" dirty="0" smtClean="0">
                <a:cs typeface="Courier New" panose="02070309020205020404" pitchFamily="49" charset="0"/>
              </a:rPr>
              <a:t>/</a:t>
            </a:r>
            <a:r>
              <a:rPr lang="zh-CN" altLang="zh-CN" kern="100" dirty="0" smtClean="0"/>
              <a:t>千克，</a:t>
            </a:r>
            <a:r>
              <a:rPr lang="zh-CN" altLang="zh-CN" kern="100" dirty="0" smtClean="0">
                <a:ea typeface="黑体" panose="02010609060101010101" pitchFamily="49" charset="-122"/>
              </a:rPr>
              <a:t>售价</a:t>
            </a:r>
            <a:r>
              <a:rPr lang="zh-CN" altLang="zh-CN" kern="100" dirty="0" smtClean="0"/>
              <a:t>为</a:t>
            </a:r>
            <a:r>
              <a:rPr lang="en-US" altLang="zh-CN" kern="100" dirty="0" smtClean="0">
                <a:cs typeface="Courier New" panose="02070309020205020404" pitchFamily="49" charset="0"/>
              </a:rPr>
              <a:t>10</a:t>
            </a:r>
            <a:r>
              <a:rPr lang="zh-CN" altLang="zh-CN" kern="100" dirty="0" smtClean="0"/>
              <a:t>元</a:t>
            </a:r>
            <a:r>
              <a:rPr lang="en-US" altLang="zh-CN" kern="100" dirty="0" smtClean="0">
                <a:cs typeface="Courier New" panose="02070309020205020404" pitchFamily="49" charset="0"/>
              </a:rPr>
              <a:t>/</a:t>
            </a:r>
            <a:r>
              <a:rPr lang="zh-CN" altLang="zh-CN" kern="100" dirty="0" smtClean="0"/>
              <a:t>千克，</a:t>
            </a:r>
            <a:r>
              <a:rPr lang="zh-CN" altLang="zh-CN" kern="100" dirty="0" smtClean="0">
                <a:ea typeface="黑体" panose="02010609060101010101" pitchFamily="49" charset="-122"/>
              </a:rPr>
              <a:t>总利润</a:t>
            </a:r>
            <a:r>
              <a:rPr lang="zh-CN" altLang="zh-CN" kern="100" dirty="0" smtClean="0"/>
              <a:t>为</a:t>
            </a:r>
            <a:r>
              <a:rPr lang="en-US" altLang="zh-CN" kern="100" dirty="0" smtClean="0">
                <a:cs typeface="Courier New" panose="02070309020205020404" pitchFamily="49" charset="0"/>
              </a:rPr>
              <a:t>3 000</a:t>
            </a:r>
            <a:r>
              <a:rPr lang="zh-CN" altLang="zh-CN" kern="100" dirty="0" smtClean="0"/>
              <a:t>元．设</a:t>
            </a:r>
            <a:r>
              <a:rPr lang="zh-CN" altLang="zh-CN" kern="100" dirty="0" smtClean="0">
                <a:ea typeface="黑体" panose="02010609060101010101" pitchFamily="49" charset="-122"/>
              </a:rPr>
              <a:t>销量</a:t>
            </a:r>
            <a:r>
              <a:rPr lang="zh-CN" altLang="zh-CN" kern="100" dirty="0" smtClean="0"/>
              <a:t>为</a:t>
            </a:r>
            <a:r>
              <a:rPr lang="en-US" altLang="zh-CN" i="1" kern="100" dirty="0" smtClean="0">
                <a:cs typeface="Courier New" panose="02070309020205020404" pitchFamily="49" charset="0"/>
              </a:rPr>
              <a:t>x</a:t>
            </a:r>
            <a:r>
              <a:rPr lang="zh-CN" altLang="zh-CN" kern="100" dirty="0" smtClean="0"/>
              <a:t>千克，则可列方程为</a:t>
            </a:r>
            <a:r>
              <a:rPr lang="en-US" altLang="zh-CN" kern="100" dirty="0" smtClean="0">
                <a:cs typeface="Courier New" panose="02070309020205020404" pitchFamily="49" charset="0"/>
              </a:rPr>
              <a:t>_____________</a:t>
            </a:r>
            <a:endParaRPr lang="en-US" altLang="zh-CN" kern="100" dirty="0" smtClean="0">
              <a:cs typeface="Courier New" panose="02070309020205020404" pitchFamily="49" charset="0"/>
            </a:endParaRPr>
          </a:p>
          <a:p>
            <a:pPr indent="0" eaLnBrk="1"/>
            <a:r>
              <a:rPr lang="en-US" altLang="zh-CN" kern="100" dirty="0" smtClean="0">
                <a:cs typeface="Courier New" panose="02070309020205020404" pitchFamily="49" charset="0"/>
              </a:rPr>
              <a:t>_______________________________.</a:t>
            </a:r>
            <a:endParaRPr lang="en-US" altLang="zh-CN" kern="100" dirty="0" smtClean="0">
              <a:cs typeface="Courier New" panose="02070309020205020404" pitchFamily="49" charset="0"/>
            </a:endParaRPr>
          </a:p>
          <a:p>
            <a:pPr indent="713740" eaLnBrk="1"/>
            <a:r>
              <a:rPr lang="zh-CN" altLang="zh-CN" kern="100" dirty="0" smtClean="0">
                <a:ea typeface="黑体" panose="02010609060101010101" pitchFamily="49" charset="-122"/>
              </a:rPr>
              <a:t>【思路点拨】</a:t>
            </a:r>
            <a:r>
              <a:rPr lang="zh-CN" altLang="zh-CN" kern="100" dirty="0" smtClean="0">
                <a:ea typeface="楷体" panose="02010609060101010101" pitchFamily="49" charset="-122"/>
              </a:rPr>
              <a:t>关键词：利润、售价、进价、销量；考虑等量关系式：利润＝（售价－进价）</a:t>
            </a:r>
            <a:r>
              <a:rPr lang="en-US" altLang="zh-CN" kern="100" dirty="0" smtClean="0">
                <a:latin typeface="宋体" panose="02010600030101010101" pitchFamily="2" charset="-122"/>
              </a:rPr>
              <a:t>×</a:t>
            </a:r>
            <a:r>
              <a:rPr lang="zh-CN" altLang="zh-CN" kern="100" dirty="0" smtClean="0">
                <a:ea typeface="楷体" panose="02010609060101010101" pitchFamily="49" charset="-122"/>
              </a:rPr>
              <a:t>销量．</a:t>
            </a:r>
            <a:endParaRPr lang="zh-CN" altLang="zh-CN" sz="1050" kern="100" dirty="0" smtClean="0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208442" y="2803674"/>
            <a:ext cx="31534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dirty="0">
                <a:solidFill>
                  <a:srgbClr val="FF0000"/>
                </a:solidFill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solidFill>
                  <a:srgbClr val="FF0000"/>
                </a:solidFill>
              </a:rPr>
              <a:t>10</a:t>
            </a:r>
            <a:r>
              <a:rPr lang="zh-CN" altLang="zh-CN" dirty="0">
                <a:solidFill>
                  <a:srgbClr val="FF0000"/>
                </a:solidFill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solidFill>
                  <a:srgbClr val="FF0000"/>
                </a:solidFill>
              </a:rPr>
              <a:t>6</a:t>
            </a:r>
            <a:r>
              <a:rPr lang="zh-CN" altLang="zh-CN" dirty="0">
                <a:solidFill>
                  <a:srgbClr val="FF0000"/>
                </a:solidFill>
                <a:cs typeface="Times New Roman" panose="02020603050405020304" pitchFamily="18" charset="0"/>
              </a:rPr>
              <a:t>）</a:t>
            </a:r>
            <a:r>
              <a:rPr lang="en-US" altLang="zh-CN" i="1" dirty="0">
                <a:solidFill>
                  <a:srgbClr val="FF0000"/>
                </a:solidFill>
              </a:rPr>
              <a:t>x</a:t>
            </a:r>
            <a:r>
              <a:rPr lang="zh-CN" altLang="zh-CN" dirty="0">
                <a:solidFill>
                  <a:srgbClr val="FF0000"/>
                </a:solidFill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solidFill>
                  <a:srgbClr val="FF0000"/>
                </a:solidFill>
              </a:rPr>
              <a:t>3 000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0"/>
          </p:nvPr>
        </p:nvSpPr>
        <p:spPr>
          <a:xfrm>
            <a:off x="412039" y="687498"/>
            <a:ext cx="11337155" cy="1949508"/>
          </a:xfrm>
        </p:spPr>
        <p:txBody>
          <a:bodyPr/>
          <a:lstStyle/>
          <a:p>
            <a:pPr lvl="0" indent="713740" algn="just">
              <a:spcAft>
                <a:spcPts val="0"/>
              </a:spcAft>
            </a:pP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）（先确定等号两边的量，再用关系式）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甲、乙两人植树，已知甲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每天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比乙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多植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5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棵树，甲植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80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棵树所用的天数与乙植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70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棵树所用的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天数相等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．若设甲每天植树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x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棵，则根据题意列出方程为（　　）</a:t>
            </a:r>
            <a:endParaRPr lang="zh-CN" altLang="zh-CN" sz="2800" b="1" kern="100" dirty="0" smtClean="0"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内容占位符 1"/>
          <p:cNvSpPr txBox="1"/>
          <p:nvPr/>
        </p:nvSpPr>
        <p:spPr>
          <a:xfrm>
            <a:off x="412039" y="4422263"/>
            <a:ext cx="11337155" cy="203132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720090" algn="just" defTabSz="2955925" rtl="0" fontAlgn="base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800" b="1" kern="200" spc="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  <a:lvl2pPr marL="457200" indent="0" algn="l" defTabSz="952500" rtl="0" fontAlgn="base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  <a:buFontTx/>
              <a:buNone/>
              <a:tabLst>
                <a:tab pos="1676400" algn="l"/>
              </a:tabLst>
              <a:defRPr sz="2800" b="1" kern="1200" spc="198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indent="0" algn="l" defTabSz="952500" rtl="0" fontAlgn="base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  <a:buFontTx/>
              <a:buNone/>
              <a:defRPr sz="2800" b="1" kern="1200" spc="198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indent="0" algn="l" defTabSz="952500" rtl="0" fontAlgn="base">
              <a:lnSpc>
                <a:spcPct val="150000"/>
              </a:lnSpc>
              <a:spcBef>
                <a:spcPct val="0"/>
              </a:spcBef>
              <a:spcAft>
                <a:spcPts val="400"/>
              </a:spcAft>
              <a:buFontTx/>
              <a:buNone/>
              <a:defRPr sz="2800" b="1" kern="1200" spc="198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indent="0" algn="l" defTabSz="952500" rtl="0" fontAlgn="base">
              <a:lnSpc>
                <a:spcPct val="150000"/>
              </a:lnSpc>
              <a:spcBef>
                <a:spcPct val="0"/>
              </a:spcBef>
              <a:spcAft>
                <a:spcPts val="400"/>
              </a:spcAft>
              <a:buFontTx/>
              <a:buNone/>
              <a:defRPr sz="2800" b="1" kern="1200" spc="198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620010" indent="-237490" algn="l" defTabSz="953135" rtl="0" eaLnBrk="1" latinLnBrk="0" hangingPunct="1">
              <a:lnSpc>
                <a:spcPct val="90000"/>
              </a:lnSpc>
              <a:spcBef>
                <a:spcPct val="790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96260" indent="-237490" algn="l" defTabSz="953135" rtl="0" eaLnBrk="1" latinLnBrk="0" hangingPunct="1">
              <a:lnSpc>
                <a:spcPct val="90000"/>
              </a:lnSpc>
              <a:spcBef>
                <a:spcPct val="790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73145" indent="-237490" algn="l" defTabSz="953135" rtl="0" eaLnBrk="1" latinLnBrk="0" hangingPunct="1">
              <a:lnSpc>
                <a:spcPct val="90000"/>
              </a:lnSpc>
              <a:spcBef>
                <a:spcPct val="790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9395" indent="-237490" algn="l" defTabSz="953135" rtl="0" eaLnBrk="1" latinLnBrk="0" hangingPunct="1">
              <a:lnSpc>
                <a:spcPct val="90000"/>
              </a:lnSpc>
              <a:spcBef>
                <a:spcPct val="790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713740" eaLnBrk="1"/>
            <a:r>
              <a:rPr lang="zh-CN" altLang="zh-CN" kern="100" dirty="0" smtClean="0">
                <a:ea typeface="黑体" panose="02010609060101010101" pitchFamily="49" charset="-122"/>
              </a:rPr>
              <a:t>【思路点拨】</a:t>
            </a:r>
            <a:r>
              <a:rPr lang="zh-CN" altLang="zh-CN" kern="100" dirty="0" smtClean="0">
                <a:ea typeface="楷体" panose="02010609060101010101" pitchFamily="49" charset="-122"/>
              </a:rPr>
              <a:t>关键信息：甲每天工作效率比乙多</a:t>
            </a:r>
            <a:r>
              <a:rPr lang="en-US" altLang="zh-CN" kern="100" dirty="0" smtClean="0">
                <a:ea typeface="楷体" panose="02010609060101010101" pitchFamily="49" charset="-122"/>
                <a:cs typeface="Courier New" panose="02070309020205020404" pitchFamily="49" charset="0"/>
              </a:rPr>
              <a:t>5</a:t>
            </a:r>
            <a:r>
              <a:rPr lang="zh-CN" altLang="zh-CN" kern="100" dirty="0" smtClean="0">
                <a:ea typeface="楷体" panose="02010609060101010101" pitchFamily="49" charset="-122"/>
              </a:rPr>
              <a:t>，甲完成</a:t>
            </a:r>
            <a:r>
              <a:rPr lang="en-US" altLang="zh-CN" kern="100" dirty="0" smtClean="0">
                <a:ea typeface="楷体" panose="02010609060101010101" pitchFamily="49" charset="-122"/>
                <a:cs typeface="Courier New" panose="02070309020205020404" pitchFamily="49" charset="0"/>
              </a:rPr>
              <a:t>80</a:t>
            </a:r>
            <a:r>
              <a:rPr lang="zh-CN" altLang="zh-CN" kern="100" dirty="0" smtClean="0">
                <a:ea typeface="楷体" panose="02010609060101010101" pitchFamily="49" charset="-122"/>
              </a:rPr>
              <a:t>工作量所需的工作时间等于乙完成</a:t>
            </a:r>
            <a:r>
              <a:rPr lang="en-US" altLang="zh-CN" kern="100" dirty="0" smtClean="0">
                <a:ea typeface="楷体" panose="02010609060101010101" pitchFamily="49" charset="-122"/>
                <a:cs typeface="Courier New" panose="02070309020205020404" pitchFamily="49" charset="0"/>
              </a:rPr>
              <a:t>70</a:t>
            </a:r>
            <a:r>
              <a:rPr lang="zh-CN" altLang="zh-CN" kern="100" dirty="0" smtClean="0">
                <a:ea typeface="楷体" panose="02010609060101010101" pitchFamily="49" charset="-122"/>
              </a:rPr>
              <a:t>工作量所需的工作时间；考虑等量关系式：工作时间＝</a:t>
            </a:r>
            <a:r>
              <a:rPr lang="en-US" altLang="zh-CN" kern="100" dirty="0" smtClean="0">
                <a:ea typeface="楷体" panose="02010609060101010101" pitchFamily="49" charset="-122"/>
              </a:rPr>
              <a:t>                    </a:t>
            </a:r>
            <a:r>
              <a:rPr lang="en-US" altLang="zh-CN" kern="100" dirty="0" smtClean="0">
                <a:ea typeface="楷体" panose="02010609060101010101" pitchFamily="49" charset="-122"/>
                <a:cs typeface="Courier New" panose="02070309020205020404" pitchFamily="49" charset="0"/>
              </a:rPr>
              <a:t>.</a:t>
            </a:r>
            <a:endParaRPr lang="zh-CN" altLang="zh-CN" sz="1050" kern="100" dirty="0" smtClean="0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754289" y="2637006"/>
          <a:ext cx="11118850" cy="224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文档" r:id="rId1" imgW="11137900" imgH="2248535" progId="Word.Document.12">
                  <p:embed/>
                </p:oleObj>
              </mc:Choice>
              <mc:Fallback>
                <p:oleObj name="文档" r:id="rId1" imgW="11137900" imgH="2248535" progId="Word.Document.12">
                  <p:embed/>
                  <p:pic>
                    <p:nvPicPr>
                      <p:cNvPr id="0" name="图片 1037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754289" y="2637006"/>
                        <a:ext cx="11118850" cy="2243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2466973" y="5595203"/>
          <a:ext cx="11118850" cy="98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文档" r:id="rId3" imgW="11137900" imgH="992505" progId="Word.Document.12">
                  <p:embed/>
                </p:oleObj>
              </mc:Choice>
              <mc:Fallback>
                <p:oleObj name="文档" r:id="rId3" imgW="11137900" imgH="992505" progId="Word.Document.12">
                  <p:embed/>
                  <p:pic>
                    <p:nvPicPr>
                      <p:cNvPr id="0" name="图片 103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66973" y="5595203"/>
                        <a:ext cx="11118850" cy="989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矩形 5"/>
          <p:cNvSpPr/>
          <p:nvPr/>
        </p:nvSpPr>
        <p:spPr>
          <a:xfrm>
            <a:off x="9704008" y="2113786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D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0"/>
          </p:nvPr>
        </p:nvSpPr>
        <p:spPr>
          <a:xfrm>
            <a:off x="383010" y="1011407"/>
            <a:ext cx="11337155" cy="738664"/>
          </a:xfrm>
        </p:spPr>
        <p:txBody>
          <a:bodyPr/>
          <a:lstStyle/>
          <a:p>
            <a:pPr lvl="0" indent="713740" algn="just">
              <a:spcAft>
                <a:spcPts val="0"/>
              </a:spcAft>
            </a:pP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3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）（先确定不等号两边的量，再用不等式连接）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小明计划用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30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元购买铅笔和钢笔，已知铅笔和钢笔的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单价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分别是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元和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5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元，他买了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支铅笔后，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最多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还能买几支钢笔？设小明还能买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x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支钢笔，则可列不等式为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________________.</a:t>
            </a:r>
            <a:endParaRPr lang="en-US" altLang="zh-CN" sz="2800" b="1" kern="100" dirty="0" smtClean="0">
              <a:effectLst/>
              <a:latin typeface="Times New Roman" panose="02020603050405020304" pitchFamily="18" charset="0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lvl="0" indent="713740" algn="just">
              <a:spcAft>
                <a:spcPts val="0"/>
              </a:spcAft>
            </a:pP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【思路点拨】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关键词：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30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元，铅笔和钢笔单价，铅笔数量；考虑关系式：总价＝单价</a:t>
            </a:r>
            <a:r>
              <a:rPr lang="en-US" altLang="zh-CN" sz="2800" b="1" kern="100" dirty="0" smtClean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×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数量，物品总价</a:t>
            </a:r>
            <a:r>
              <a:rPr lang="en-US" altLang="zh-CN" sz="2800" b="1" kern="100" dirty="0" smtClean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≤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30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元．</a:t>
            </a:r>
            <a:endParaRPr lang="zh-CN" altLang="zh-CN" sz="1050" kern="100" dirty="0" smtClean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82571" y="3036762"/>
            <a:ext cx="23439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2</a:t>
            </a:r>
            <a:r>
              <a:rPr lang="en-US" altLang="zh-CN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×</a:t>
            </a:r>
            <a:r>
              <a:rPr lang="en-US" altLang="zh-CN" dirty="0">
                <a:solidFill>
                  <a:srgbClr val="FF0000"/>
                </a:solidFill>
              </a:rPr>
              <a:t>2</a:t>
            </a:r>
            <a:r>
              <a:rPr lang="zh-CN" altLang="zh-CN" dirty="0">
                <a:solidFill>
                  <a:srgbClr val="FF0000"/>
                </a:solidFill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solidFill>
                  <a:srgbClr val="FF0000"/>
                </a:solidFill>
              </a:rPr>
              <a:t>5</a:t>
            </a:r>
            <a:r>
              <a:rPr lang="en-US" altLang="zh-CN" i="1" dirty="0">
                <a:solidFill>
                  <a:srgbClr val="FF0000"/>
                </a:solidFill>
              </a:rPr>
              <a:t>x</a:t>
            </a:r>
            <a:r>
              <a:rPr lang="en-US" altLang="zh-CN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≤</a:t>
            </a:r>
            <a:r>
              <a:rPr lang="en-US" altLang="zh-CN" dirty="0">
                <a:solidFill>
                  <a:srgbClr val="FF0000"/>
                </a:solidFill>
              </a:rPr>
              <a:t>30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0"/>
          </p:nvPr>
        </p:nvSpPr>
        <p:spPr>
          <a:xfrm>
            <a:off x="412039" y="851749"/>
            <a:ext cx="11337155" cy="3970318"/>
          </a:xfrm>
        </p:spPr>
        <p:txBody>
          <a:bodyPr/>
          <a:lstStyle/>
          <a:p>
            <a:pPr lvl="0" indent="713740" algn="just">
              <a:spcAft>
                <a:spcPts val="0"/>
              </a:spcAft>
            </a:pP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例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（固定类型，如一元二次方程类）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）随着旅游旺季的到来，某景点游客人数逐月增加，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月份共接待游客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6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万人次，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月份共接待游客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15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万人次．设接待游客人次每月的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平均增长率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为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x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，则可列方程为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_________________.</a:t>
            </a:r>
            <a:endParaRPr lang="en-US" altLang="zh-CN" sz="2800" b="1" kern="100" dirty="0" smtClean="0">
              <a:effectLst/>
              <a:latin typeface="Times New Roman" panose="02020603050405020304" pitchFamily="18" charset="0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lvl="0" indent="713740" algn="just">
              <a:spcAft>
                <a:spcPts val="0"/>
              </a:spcAft>
            </a:pP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【思路点拨】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若题干中出现增长率、握手、联赛、互送礼物、图形面积、传染等词，常考虑用一元二次方程．</a:t>
            </a:r>
            <a:endParaRPr lang="zh-CN" altLang="zh-CN" sz="1050" kern="100" dirty="0" smtClean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36803" y="2891619"/>
            <a:ext cx="26452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6</a:t>
            </a:r>
            <a:r>
              <a:rPr lang="zh-CN" altLang="zh-CN" dirty="0">
                <a:solidFill>
                  <a:srgbClr val="FF0000"/>
                </a:solidFill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solidFill>
                  <a:srgbClr val="FF0000"/>
                </a:solidFill>
              </a:rPr>
              <a:t>1</a:t>
            </a:r>
            <a:r>
              <a:rPr lang="zh-CN" altLang="zh-CN" dirty="0">
                <a:solidFill>
                  <a:srgbClr val="FF0000"/>
                </a:solidFill>
                <a:cs typeface="Times New Roman" panose="02020603050405020304" pitchFamily="18" charset="0"/>
              </a:rPr>
              <a:t>＋</a:t>
            </a:r>
            <a:r>
              <a:rPr lang="en-US" altLang="zh-CN" i="1" dirty="0">
                <a:solidFill>
                  <a:srgbClr val="FF0000"/>
                </a:solidFill>
              </a:rPr>
              <a:t>x</a:t>
            </a:r>
            <a:r>
              <a:rPr lang="zh-CN" altLang="zh-CN" dirty="0">
                <a:solidFill>
                  <a:srgbClr val="FF0000"/>
                </a:solidFill>
                <a:cs typeface="Times New Roman" panose="02020603050405020304" pitchFamily="18" charset="0"/>
              </a:rPr>
              <a:t>）</a:t>
            </a:r>
            <a:r>
              <a:rPr lang="en-US" altLang="zh-CN" baseline="30000" dirty="0">
                <a:solidFill>
                  <a:srgbClr val="FF0000"/>
                </a:solidFill>
              </a:rPr>
              <a:t>2</a:t>
            </a:r>
            <a:r>
              <a:rPr lang="zh-CN" altLang="zh-CN" dirty="0">
                <a:solidFill>
                  <a:srgbClr val="FF0000"/>
                </a:solidFill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solidFill>
                  <a:srgbClr val="FF0000"/>
                </a:solidFill>
              </a:rPr>
              <a:t>15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0"/>
          </p:nvPr>
        </p:nvSpPr>
        <p:spPr>
          <a:xfrm>
            <a:off x="412040" y="1025920"/>
            <a:ext cx="11228418" cy="2031325"/>
          </a:xfrm>
        </p:spPr>
        <p:txBody>
          <a:bodyPr/>
          <a:lstStyle/>
          <a:p>
            <a:pPr lvl="0" indent="713740" algn="just">
              <a:spcAft>
                <a:spcPts val="0"/>
              </a:spcAft>
            </a:pP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）一块矩形菜地的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面积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是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150 m</a:t>
            </a:r>
            <a:r>
              <a:rPr lang="en-US" altLang="zh-CN" sz="2800" b="1" kern="100" baseline="300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，如果它的长减少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5 m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，那么菜地就变成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正方形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．若设原菜地的长为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x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m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，则可列方程为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__________________.</a:t>
            </a:r>
            <a:endParaRPr lang="en-US" altLang="zh-CN" sz="2800" b="1" kern="100" dirty="0" smtClean="0">
              <a:effectLst/>
              <a:latin typeface="Times New Roman" panose="02020603050405020304" pitchFamily="18" charset="0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31355" y="2422993"/>
            <a:ext cx="27045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i="1" dirty="0">
                <a:solidFill>
                  <a:srgbClr val="FF0000"/>
                </a:solidFill>
              </a:rPr>
              <a:t>x</a:t>
            </a:r>
            <a:r>
              <a:rPr lang="zh-CN" altLang="zh-CN" dirty="0">
                <a:solidFill>
                  <a:srgbClr val="FF0000"/>
                </a:solidFill>
                <a:cs typeface="Times New Roman" panose="02020603050405020304" pitchFamily="18" charset="0"/>
              </a:rPr>
              <a:t>（</a:t>
            </a:r>
            <a:r>
              <a:rPr lang="en-US" altLang="zh-CN" i="1" dirty="0">
                <a:solidFill>
                  <a:srgbClr val="FF0000"/>
                </a:solidFill>
              </a:rPr>
              <a:t>x</a:t>
            </a:r>
            <a:r>
              <a:rPr lang="zh-CN" altLang="zh-CN" dirty="0">
                <a:solidFill>
                  <a:srgbClr val="FF0000"/>
                </a:solidFill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solidFill>
                  <a:srgbClr val="FF0000"/>
                </a:solidFill>
              </a:rPr>
              <a:t>5</a:t>
            </a:r>
            <a:r>
              <a:rPr lang="zh-CN" altLang="zh-CN" dirty="0">
                <a:solidFill>
                  <a:srgbClr val="FF0000"/>
                </a:solidFill>
                <a:cs typeface="Times New Roman" panose="02020603050405020304" pitchFamily="18" charset="0"/>
              </a:rPr>
              <a:t>）＝</a:t>
            </a:r>
            <a:r>
              <a:rPr lang="en-US" altLang="zh-CN" dirty="0">
                <a:solidFill>
                  <a:srgbClr val="FF0000"/>
                </a:solidFill>
              </a:rPr>
              <a:t>150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0"/>
          </p:nvPr>
        </p:nvSpPr>
        <p:spPr>
          <a:xfrm>
            <a:off x="412039" y="888099"/>
            <a:ext cx="11337155" cy="2186496"/>
          </a:xfrm>
        </p:spPr>
        <p:txBody>
          <a:bodyPr/>
          <a:lstStyle/>
          <a:p>
            <a:pPr lvl="0" indent="1800225" algn="just">
              <a:lnSpc>
                <a:spcPct val="170000"/>
              </a:lnSpc>
              <a:spcAft>
                <a:spcPts val="0"/>
              </a:spcAft>
            </a:pP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1.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（直接用关系式）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我国古代算题：</a:t>
            </a:r>
            <a:r>
              <a:rPr lang="en-US" altLang="zh-CN" sz="2800" b="1" kern="100" dirty="0" smtClean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马四匹，牛六头，共价四十八两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（我国古代货币单位）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；马三匹，牛五头，共价三十八两．问马、牛各价几何？</a:t>
            </a:r>
            <a:r>
              <a:rPr lang="en-US" altLang="zh-CN" sz="2800" b="1" kern="100" dirty="0" smtClean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设马价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x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两，牛价</a:t>
            </a:r>
            <a:r>
              <a:rPr lang="en-US" altLang="zh-CN" sz="2800" b="1" i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y</a:t>
            </a:r>
            <a:r>
              <a:rPr lang="zh-CN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两，可列方程组为</a:t>
            </a:r>
            <a:r>
              <a:rPr lang="en-US" altLang="zh-CN" sz="2800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______</a:t>
            </a:r>
            <a:endParaRPr lang="en-US" altLang="zh-CN" sz="2800" b="1" kern="100" dirty="0" smtClean="0">
              <a:effectLst/>
              <a:latin typeface="Times New Roman" panose="02020603050405020304" pitchFamily="18" charset="0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182" y="1200249"/>
            <a:ext cx="1698354" cy="393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0" y="3099550"/>
          <a:ext cx="11118850" cy="98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文档" r:id="rId2" imgW="11137900" imgH="992505" progId="Word.Document.12">
                  <p:embed/>
                </p:oleObj>
              </mc:Choice>
              <mc:Fallback>
                <p:oleObj name="文档" r:id="rId2" imgW="11137900" imgH="992505" progId="Word.Document.12">
                  <p:embed/>
                  <p:pic>
                    <p:nvPicPr>
                      <p:cNvPr id="0" name="图片 4101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0" y="3099550"/>
                        <a:ext cx="11118850" cy="989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内容占位符 1"/>
          <p:cNvSpPr txBox="1"/>
          <p:nvPr/>
        </p:nvSpPr>
        <p:spPr>
          <a:xfrm>
            <a:off x="412039" y="3447438"/>
            <a:ext cx="11337155" cy="72148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720090" algn="just" defTabSz="2955925" rtl="0" fontAlgn="base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800" b="1" kern="200" spc="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  <a:lvl2pPr marL="457200" indent="0" algn="l" defTabSz="952500" rtl="0" fontAlgn="base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  <a:buFontTx/>
              <a:buNone/>
              <a:tabLst>
                <a:tab pos="1676400" algn="l"/>
              </a:tabLst>
              <a:defRPr sz="2800" b="1" kern="1200" spc="198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indent="0" algn="l" defTabSz="952500" rtl="0" fontAlgn="base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  <a:buFontTx/>
              <a:buNone/>
              <a:defRPr sz="2800" b="1" kern="1200" spc="198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indent="0" algn="l" defTabSz="952500" rtl="0" fontAlgn="base">
              <a:lnSpc>
                <a:spcPct val="150000"/>
              </a:lnSpc>
              <a:spcBef>
                <a:spcPct val="0"/>
              </a:spcBef>
              <a:spcAft>
                <a:spcPts val="400"/>
              </a:spcAft>
              <a:buFontTx/>
              <a:buNone/>
              <a:defRPr sz="2800" b="1" kern="1200" spc="198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indent="0" algn="l" defTabSz="952500" rtl="0" fontAlgn="base">
              <a:lnSpc>
                <a:spcPct val="150000"/>
              </a:lnSpc>
              <a:spcBef>
                <a:spcPct val="0"/>
              </a:spcBef>
              <a:spcAft>
                <a:spcPts val="400"/>
              </a:spcAft>
              <a:buFontTx/>
              <a:buNone/>
              <a:defRPr sz="2800" b="1" kern="1200" spc="198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620010" indent="-237490" algn="l" defTabSz="953135" rtl="0" eaLnBrk="1" latinLnBrk="0" hangingPunct="1">
              <a:lnSpc>
                <a:spcPct val="90000"/>
              </a:lnSpc>
              <a:spcBef>
                <a:spcPct val="790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96260" indent="-237490" algn="l" defTabSz="953135" rtl="0" eaLnBrk="1" latinLnBrk="0" hangingPunct="1">
              <a:lnSpc>
                <a:spcPct val="90000"/>
              </a:lnSpc>
              <a:spcBef>
                <a:spcPct val="790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73145" indent="-237490" algn="l" defTabSz="953135" rtl="0" eaLnBrk="1" latinLnBrk="0" hangingPunct="1">
              <a:lnSpc>
                <a:spcPct val="90000"/>
              </a:lnSpc>
              <a:spcBef>
                <a:spcPct val="790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9395" indent="-237490" algn="l" defTabSz="953135" rtl="0" eaLnBrk="1" latinLnBrk="0" hangingPunct="1">
              <a:lnSpc>
                <a:spcPct val="90000"/>
              </a:lnSpc>
              <a:spcBef>
                <a:spcPct val="790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indent="0" eaLnBrk="1">
              <a:lnSpc>
                <a:spcPct val="170000"/>
              </a:lnSpc>
            </a:pPr>
            <a:r>
              <a:rPr lang="en-US" altLang="zh-CN" kern="100" dirty="0">
                <a:solidFill>
                  <a:srgbClr val="000000"/>
                </a:solidFill>
                <a:cs typeface="Courier New" panose="02070309020205020404" pitchFamily="49" charset="0"/>
              </a:rPr>
              <a:t>______________.</a:t>
            </a:r>
            <a:r>
              <a:rPr lang="zh-CN" altLang="zh-CN" kern="100" dirty="0">
                <a:solidFill>
                  <a:srgbClr val="000000"/>
                </a:solidFill>
                <a:ea typeface="楷体" panose="02010609060101010101" pitchFamily="49" charset="-122"/>
              </a:rPr>
              <a:t>（总价＝数量</a:t>
            </a:r>
            <a:r>
              <a:rPr lang="en-US" altLang="zh-CN" kern="100" dirty="0">
                <a:solidFill>
                  <a:srgbClr val="000000"/>
                </a:solidFill>
                <a:latin typeface="宋体" panose="02010600030101010101" pitchFamily="2" charset="-122"/>
              </a:rPr>
              <a:t>×</a:t>
            </a:r>
            <a:r>
              <a:rPr lang="zh-CN" altLang="zh-CN" kern="100" dirty="0">
                <a:solidFill>
                  <a:srgbClr val="000000"/>
                </a:solidFill>
                <a:ea typeface="楷体" panose="02010609060101010101" pitchFamily="49" charset="-122"/>
              </a:rPr>
              <a:t>单价）</a:t>
            </a:r>
            <a:endParaRPr lang="zh-CN" altLang="zh-CN" kern="100" dirty="0">
              <a:solidFill>
                <a:srgbClr val="000000"/>
              </a:solidFill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2.xml><?xml version="1.0" encoding="utf-8"?>
<p:tagLst xmlns:p="http://schemas.openxmlformats.org/presentationml/2006/main">
  <p:tag name="KSO_WPP_MARK_KEY" val="4423ecb6-db00-4c26-b117-0c0d13798be3"/>
  <p:tag name="COMMONDATA" val="eyJoZGlkIjoiNjM3MjQ3YTZiZWY1NjlmMDU1ZDVhZWIxOWEyZWFkOGMifQ=="/>
  <p:tag name="commondata" val="eyJoZGlkIjoiZmE5YjEyOTcyZTdiYjM1OWM2YjMzNGM3ZjFhNGQyOWIifQ=="/>
</p:tagLst>
</file>

<file path=ppt/theme/theme1.xml><?xml version="1.0" encoding="utf-8"?>
<a:theme xmlns:a="http://schemas.openxmlformats.org/drawingml/2006/main" name="111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2512</Words>
  <Application>WPS 演示</Application>
  <PresentationFormat>自定义</PresentationFormat>
  <Paragraphs>89</Paragraphs>
  <Slides>17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7</vt:i4>
      </vt:variant>
      <vt:variant>
        <vt:lpstr>幻灯片标题</vt:lpstr>
      </vt:variant>
      <vt:variant>
        <vt:i4>17</vt:i4>
      </vt:variant>
    </vt:vector>
  </HeadingPairs>
  <TitlesOfParts>
    <vt:vector size="39" baseType="lpstr">
      <vt:lpstr>Arial</vt:lpstr>
      <vt:lpstr>宋体</vt:lpstr>
      <vt:lpstr>Wingdings</vt:lpstr>
      <vt:lpstr>Times New Roman</vt:lpstr>
      <vt:lpstr>微软雅黑</vt:lpstr>
      <vt:lpstr>黑体</vt:lpstr>
      <vt:lpstr>Arial</vt:lpstr>
      <vt:lpstr>Times New Roman</vt:lpstr>
      <vt:lpstr>楷体</vt:lpstr>
      <vt:lpstr>Courier New</vt:lpstr>
      <vt:lpstr>Calibri</vt:lpstr>
      <vt:lpstr>Arial Unicode MS</vt:lpstr>
      <vt:lpstr>Calibri Light</vt:lpstr>
      <vt:lpstr>111</vt:lpstr>
      <vt:lpstr>自定义设计方案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李伍兵</cp:lastModifiedBy>
  <cp:revision>576</cp:revision>
  <dcterms:created xsi:type="dcterms:W3CDTF">2019-06-19T02:08:00Z</dcterms:created>
  <dcterms:modified xsi:type="dcterms:W3CDTF">2024-03-28T10:19:08Z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2052-12.1.0.16388</vt:lpwstr>
  </property>
  <property fmtid="{D5CDD505-2E9C-101B-9397-08002B2CF9AE}" pid="3" name="ICV">
    <vt:lpwstr>2F97B26999C74D3C914C5009E115B104</vt:lpwstr>
  </property>
</Properties>
</file>